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71" r:id="rId4"/>
    <p:sldId id="258" r:id="rId5"/>
    <p:sldId id="259" r:id="rId6"/>
    <p:sldId id="260" r:id="rId7"/>
    <p:sldId id="272" r:id="rId8"/>
    <p:sldId id="273" r:id="rId9"/>
    <p:sldId id="274" r:id="rId10"/>
    <p:sldId id="279" r:id="rId11"/>
    <p:sldId id="280" r:id="rId12"/>
    <p:sldId id="276" r:id="rId13"/>
    <p:sldId id="283" r:id="rId14"/>
    <p:sldId id="281" r:id="rId15"/>
    <p:sldId id="277" r:id="rId16"/>
    <p:sldId id="284" r:id="rId17"/>
    <p:sldId id="282" r:id="rId18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A111915-BE36-4E01-A7E5-04B1672EAD32}" styleName="Светлый стиль 2 -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EB344D84-9AFB-497E-A393-DC336BA19D2E}" styleName="Средний стиль 3 - акцент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2838BEF-8BB2-4498-84A7-C5851F593DF1}" styleName="Средний стиль 4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74C1A8A3-306A-4EB7-A6B1-4F7E0EB9C5D6}" styleName="Средний стиль 3 - акцент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9" d="100"/>
          <a:sy n="99" d="100"/>
        </p:scale>
        <p:origin x="-32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3" name="Скругленный прямоугольник 12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1295400" y="3200400"/>
            <a:ext cx="6400800" cy="160020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/>
        <p:txBody>
          <a:bodyPr lIns="0" tIns="0" rIns="0" bIns="0">
            <a:noAutofit/>
          </a:bodyPr>
          <a:lstStyle>
            <a:lvl1pPr>
              <a:defRPr sz="1400">
                <a:solidFill>
                  <a:srgbClr val="FFFFFF"/>
                </a:solidFill>
              </a:defRPr>
            </a:lvl1pPr>
          </a:lstStyle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62931" y="1449303"/>
            <a:ext cx="9021537" cy="1527349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>
          <a:xfrm>
            <a:off x="62931" y="1396720"/>
            <a:ext cx="9021537" cy="120580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>
          <a:xfrm>
            <a:off x="62931" y="2976649"/>
            <a:ext cx="9021537" cy="110532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457200" y="1505930"/>
            <a:ext cx="8229600" cy="1470025"/>
          </a:xfrm>
        </p:spPr>
        <p:txBody>
          <a:bodyPr anchor="ctr"/>
          <a:lstStyle>
            <a:lvl1pPr algn="ctr">
              <a:defRPr lang="en-US" dirty="0">
                <a:solidFill>
                  <a:srgbClr val="FFFFFF"/>
                </a:solidFill>
              </a:defRPr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41"/>
            <a:ext cx="201168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9144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8" name="Содержимое 7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7772400" cy="4572000"/>
          </a:xfrm>
        </p:spPr>
        <p:txBody>
          <a:bodyPr vert="horz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Прямоугольник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10" name="Скругленный прямоугольник 9"/>
          <p:cNvSpPr/>
          <p:nvPr/>
        </p:nvSpPr>
        <p:spPr>
          <a:xfrm>
            <a:off x="65313" y="69755"/>
            <a:ext cx="9013372" cy="6692201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3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952500"/>
            <a:ext cx="7772400" cy="1362075"/>
          </a:xfrm>
        </p:spPr>
        <p:txBody>
          <a:bodyPr anchor="b" anchorCtr="0"/>
          <a:lstStyle>
            <a:lvl1pPr algn="l">
              <a:buNone/>
              <a:defRPr sz="4000" b="0" cap="none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547938"/>
            <a:ext cx="7772400" cy="1338262"/>
          </a:xfrm>
        </p:spPr>
        <p:txBody>
          <a:bodyPr anchor="t" anchorCtr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>
          <a:xfrm>
            <a:off x="800100" y="6172200"/>
            <a:ext cx="4000500" cy="457200"/>
          </a:xfrm>
        </p:spPr>
        <p:txBody>
          <a:bodyPr/>
          <a:lstStyle/>
          <a:p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 flipV="1">
            <a:off x="69412" y="2376830"/>
            <a:ext cx="9013515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Прямоугольник 7"/>
          <p:cNvSpPr/>
          <p:nvPr/>
        </p:nvSpPr>
        <p:spPr>
          <a:xfrm>
            <a:off x="69146" y="2341475"/>
            <a:ext cx="9013781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Прямоугольник 8"/>
          <p:cNvSpPr/>
          <p:nvPr/>
        </p:nvSpPr>
        <p:spPr>
          <a:xfrm>
            <a:off x="68306" y="2468880"/>
            <a:ext cx="9014621" cy="45720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9" name="Содержимое 8"/>
          <p:cNvSpPr>
            <a:spLocks noGrp="1"/>
          </p:cNvSpPr>
          <p:nvPr>
            <p:ph sz="quarter" idx="1"/>
          </p:nvPr>
        </p:nvSpPr>
        <p:spPr>
          <a:xfrm>
            <a:off x="91440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1" name="Содержимое 10"/>
          <p:cNvSpPr>
            <a:spLocks noGrp="1"/>
          </p:cNvSpPr>
          <p:nvPr>
            <p:ph sz="quarter" idx="2"/>
          </p:nvPr>
        </p:nvSpPr>
        <p:spPr>
          <a:xfrm>
            <a:off x="4933950" y="1447800"/>
            <a:ext cx="3749040" cy="4572000"/>
          </a:xfrm>
        </p:spPr>
        <p:txBody>
          <a:bodyPr vert="horz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3"/>
          </p:nvPr>
        </p:nvSpPr>
        <p:spPr>
          <a:xfrm>
            <a:off x="4953000" y="1447800"/>
            <a:ext cx="3733800" cy="762000"/>
          </a:xfrm>
          <a:noFill/>
          <a:ln w="12700" cap="sq" cmpd="sng" algn="ctr">
            <a:noFill/>
            <a:prstDash val="solid"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Содержимое 10"/>
          <p:cNvSpPr>
            <a:spLocks noGrp="1"/>
          </p:cNvSpPr>
          <p:nvPr>
            <p:ph sz="half" idx="2"/>
          </p:nvPr>
        </p:nvSpPr>
        <p:spPr>
          <a:xfrm>
            <a:off x="9144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3" name="Содержимое 12"/>
          <p:cNvSpPr>
            <a:spLocks noGrp="1"/>
          </p:cNvSpPr>
          <p:nvPr>
            <p:ph sz="half" idx="4"/>
          </p:nvPr>
        </p:nvSpPr>
        <p:spPr>
          <a:xfrm>
            <a:off x="4953000" y="2247900"/>
            <a:ext cx="3733800" cy="3886200"/>
          </a:xfrm>
        </p:spPr>
        <p:txBody>
          <a:bodyPr vert="horz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9" name="Скругленный прямоугольник 8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4400" y="273050"/>
            <a:ext cx="7772400" cy="1143000"/>
          </a:xfrm>
        </p:spPr>
        <p:txBody>
          <a:bodyPr anchor="b" anchorCtr="0"/>
          <a:lstStyle>
            <a:lvl1pPr algn="l">
              <a:buNone/>
              <a:defRPr sz="4000" b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914400" y="1600200"/>
            <a:ext cx="1905000" cy="4495800"/>
          </a:xfrm>
        </p:spPr>
        <p:txBody>
          <a:bodyPr/>
          <a:lstStyle>
            <a:lvl1pPr marL="0" indent="0"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Содержимое 10"/>
          <p:cNvSpPr>
            <a:spLocks noGrp="1"/>
          </p:cNvSpPr>
          <p:nvPr>
            <p:ph sz="quarter" idx="1"/>
          </p:nvPr>
        </p:nvSpPr>
        <p:spPr>
          <a:xfrm>
            <a:off x="2971800" y="1600200"/>
            <a:ext cx="5715000" cy="4495800"/>
          </a:xfrm>
        </p:spPr>
        <p:txBody>
          <a:bodyPr vert="horz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14400" y="4900550"/>
            <a:ext cx="7315200" cy="522288"/>
          </a:xfrm>
        </p:spPr>
        <p:txBody>
          <a:bodyPr anchor="ctr">
            <a:noAutofit/>
          </a:bodyPr>
          <a:lstStyle>
            <a:lvl1pPr algn="l">
              <a:buNone/>
              <a:defRPr sz="2800" b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914400" y="5445825"/>
            <a:ext cx="7315200" cy="685800"/>
          </a:xfrm>
        </p:spPr>
        <p:txBody>
          <a:bodyPr/>
          <a:lstStyle>
            <a:lvl1pPr marL="0" indent="0">
              <a:buFontTx/>
              <a:buNone/>
              <a:defRPr sz="16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>
          <a:xfrm>
            <a:off x="914400" y="6172200"/>
            <a:ext cx="3886200" cy="457200"/>
          </a:xfr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>
          <a:xfrm>
            <a:off x="146304" y="6208776"/>
            <a:ext cx="457200" cy="457200"/>
          </a:xfrm>
        </p:spPr>
        <p:txBody>
          <a:bodyPr/>
          <a:lstStyle/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 flipV="1">
            <a:off x="68307" y="4683555"/>
            <a:ext cx="9006840" cy="9144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>
          <a:xfrm>
            <a:off x="68508" y="4650474"/>
            <a:ext cx="9006639" cy="45719"/>
          </a:xfrm>
          <a:prstGeom prst="rect">
            <a:avLst/>
          </a:prstGeom>
          <a:solidFill>
            <a:schemeClr val="accent1">
              <a:tint val="60000"/>
            </a:schemeClr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Прямоугольник 12"/>
          <p:cNvSpPr/>
          <p:nvPr/>
        </p:nvSpPr>
        <p:spPr>
          <a:xfrm>
            <a:off x="68510" y="4773224"/>
            <a:ext cx="9006637" cy="48807"/>
          </a:xfrm>
          <a:prstGeom prst="rect">
            <a:avLst/>
          </a:prstGeom>
          <a:solidFill>
            <a:schemeClr val="accent5"/>
          </a:solidFill>
          <a:ln w="19050" cap="sq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68308" y="66675"/>
            <a:ext cx="9001873" cy="4581525"/>
          </a:xfrm>
          <a:prstGeom prst="round2SameRect">
            <a:avLst>
              <a:gd name="adj1" fmla="val 7101"/>
              <a:gd name="adj2" fmla="val 0"/>
            </a:avLst>
          </a:prstGeom>
          <a:solidFill>
            <a:schemeClr val="bg2"/>
          </a:solidFill>
          <a:ln w="6350">
            <a:solidFill>
              <a:schemeClr val="tx1"/>
            </a:solidFill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ru-RU" smtClean="0"/>
              <a:t>Вставка рисунка</a:t>
            </a:r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оугольник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 useBgFill="1">
        <p:nvSpPr>
          <p:cNvPr id="8" name="Скругленный прямоугольник 7"/>
          <p:cNvSpPr/>
          <p:nvPr/>
        </p:nvSpPr>
        <p:spPr>
          <a:xfrm>
            <a:off x="64008" y="69755"/>
            <a:ext cx="9013372" cy="6693408"/>
          </a:xfrm>
          <a:prstGeom prst="roundRect">
            <a:avLst>
              <a:gd name="adj" fmla="val 4929"/>
            </a:avLst>
          </a:prstGeom>
          <a:ln w="6350" cap="sq" cmpd="sng" algn="ctr">
            <a:solidFill>
              <a:schemeClr val="tx1"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001">
            <a:schemeClr val="l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914400" y="274638"/>
            <a:ext cx="7772400" cy="1143000"/>
          </a:xfrm>
          <a:prstGeom prst="rect">
            <a:avLst/>
          </a:prstGeom>
        </p:spPr>
        <p:txBody>
          <a:bodyPr bIns="91440" anchor="b" anchorCtr="0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914400" y="1447800"/>
            <a:ext cx="7772400" cy="4572000"/>
          </a:xfrm>
          <a:prstGeom prst="rect">
            <a:avLst/>
          </a:prstGeom>
        </p:spPr>
        <p:txBody>
          <a:bodyPr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>
            <a:off x="6172200" y="6191250"/>
            <a:ext cx="2476500" cy="476250"/>
          </a:xfrm>
          <a:prstGeom prst="rect">
            <a:avLst/>
          </a:prstGeom>
        </p:spPr>
        <p:txBody>
          <a:bodyPr anchor="ctr" anchorCtr="0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6001BA12-A42D-46EF-9F91-C84B41AEF0B3}" type="datetimeFigureOut">
              <a:rPr lang="ru-RU" smtClean="0"/>
              <a:pPr/>
              <a:t>23.05.2018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>
            <a:off x="914400" y="6172200"/>
            <a:ext cx="3962400" cy="457200"/>
          </a:xfrm>
          <a:prstGeom prst="rect">
            <a:avLst/>
          </a:prstGeom>
        </p:spPr>
        <p:txBody>
          <a:bodyPr anchor="ctr" anchorCtr="0"/>
          <a:lstStyle>
            <a:lvl1pPr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146304" y="6210300"/>
            <a:ext cx="457200" cy="457200"/>
          </a:xfrm>
          <a:prstGeom prst="ellipse">
            <a:avLst/>
          </a:prstGeom>
          <a:solidFill>
            <a:schemeClr val="accent1"/>
          </a:solidFill>
        </p:spPr>
        <p:txBody>
          <a:bodyPr wrap="none" lIns="0" tIns="0" rIns="0" bIns="0" anchor="ctr" anchorCtr="1">
            <a:noAutofit/>
          </a:bodyPr>
          <a:lstStyle>
            <a:lvl1pPr algn="ctr" eaLnBrk="1" latinLnBrk="0" hangingPunct="1">
              <a:defRPr kumimoji="0" sz="140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fld id="{95D91311-8E98-4DFA-9807-12B091B08B94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40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580"/>
        </a:spcBef>
        <a:buClr>
          <a:schemeClr val="accent1"/>
        </a:buClr>
        <a:buSzPct val="8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rtl="0" eaLnBrk="1" latinLnBrk="0" hangingPunct="1">
        <a:spcBef>
          <a:spcPts val="370"/>
        </a:spcBef>
        <a:buClr>
          <a:schemeClr val="accent2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SzPct val="8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ts val="370"/>
        </a:spcBef>
        <a:buClr>
          <a:schemeClr val="accent3"/>
        </a:buClr>
        <a:buSzPct val="8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70"/>
        </a:spcBef>
        <a:buClr>
          <a:schemeClr val="accent3"/>
        </a:buClr>
        <a:buFontTx/>
        <a:buChar char="o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228600" algn="l" rtl="0" eaLnBrk="1" latinLnBrk="0" hangingPunct="1">
        <a:spcBef>
          <a:spcPts val="370"/>
        </a:spcBef>
        <a:buClr>
          <a:schemeClr val="accent3"/>
        </a:buClr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228600" algn="l" rtl="0" eaLnBrk="1" latinLnBrk="0" hangingPunct="1">
        <a:spcBef>
          <a:spcPts val="370"/>
        </a:spcBef>
        <a:buClr>
          <a:schemeClr val="accent2"/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228600" algn="l" rtl="0" eaLnBrk="1" latinLnBrk="0" hangingPunct="1">
        <a:spcBef>
          <a:spcPts val="370"/>
        </a:spcBef>
        <a:buClr>
          <a:schemeClr val="accent1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228600" algn="l" rtl="0" eaLnBrk="1" latinLnBrk="0" hangingPunct="1">
        <a:spcBef>
          <a:spcPts val="370"/>
        </a:spcBef>
        <a:buClr>
          <a:schemeClr val="accent2">
            <a:tint val="60000"/>
          </a:schemeClr>
        </a:buClr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C:\Users\User\Desktop\yarsu_logo.pn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1146387" y="3501008"/>
            <a:ext cx="2993565" cy="28363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5292080" y="4437112"/>
            <a:ext cx="3528392" cy="1152128"/>
          </a:xfrm>
        </p:spPr>
        <p:txBody>
          <a:bodyPr>
            <a:normAutofit/>
          </a:bodyPr>
          <a:lstStyle/>
          <a:p>
            <a:pPr algn="r"/>
            <a:r>
              <a:rPr lang="ru-RU" sz="2800" dirty="0" smtClean="0"/>
              <a:t>Леонид Ивановский,</a:t>
            </a:r>
          </a:p>
          <a:p>
            <a:pPr algn="r"/>
            <a:r>
              <a:rPr lang="ru-RU" sz="2800" dirty="0" smtClean="0"/>
              <a:t>аспирант</a:t>
            </a:r>
            <a:endParaRPr lang="ru-RU" sz="2800" dirty="0" smtClean="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ru-RU" sz="3200" dirty="0" smtClean="0"/>
              <a:t>Разработка алгоритмов прогнозирования индивидуального поведения на основе визуального распознавания эмоций</a:t>
            </a:r>
            <a:endParaRPr lang="ru-RU" sz="32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274638"/>
            <a:ext cx="8928992" cy="850106"/>
          </a:xfrm>
        </p:spPr>
        <p:txBody>
          <a:bodyPr/>
          <a:lstStyle/>
          <a:p>
            <a:pPr algn="ctr"/>
            <a:r>
              <a:rPr lang="ru-RU" dirty="0" smtClean="0"/>
              <a:t>Виды </a:t>
            </a:r>
            <a:r>
              <a:rPr lang="ru-RU" dirty="0" smtClean="0"/>
              <a:t>эмоций</a:t>
            </a:r>
            <a:endParaRPr lang="ru-RU" dirty="0"/>
          </a:p>
        </p:txBody>
      </p:sp>
      <p:sp>
        <p:nvSpPr>
          <p:cNvPr id="5" name="TextBox 4"/>
          <p:cNvSpPr txBox="1"/>
          <p:nvPr/>
        </p:nvSpPr>
        <p:spPr>
          <a:xfrm>
            <a:off x="2843808" y="6330806"/>
            <a:ext cx="60486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http</a:t>
            </a:r>
            <a:r>
              <a:rPr lang="ru-RU" sz="1600" dirty="0"/>
              <a:t>://</a:t>
            </a:r>
            <a:r>
              <a:rPr lang="en-US" sz="1600" dirty="0"/>
              <a:t>www</a:t>
            </a:r>
            <a:r>
              <a:rPr lang="ru-RU" sz="1600" dirty="0"/>
              <a:t>.</a:t>
            </a:r>
            <a:r>
              <a:rPr lang="en-US" sz="1600" dirty="0" err="1"/>
              <a:t>cs</a:t>
            </a:r>
            <a:r>
              <a:rPr lang="ru-RU" sz="1600" dirty="0"/>
              <a:t>.</a:t>
            </a:r>
            <a:r>
              <a:rPr lang="en-US" sz="1600" dirty="0" err="1"/>
              <a:t>cmu</a:t>
            </a:r>
            <a:r>
              <a:rPr lang="ru-RU" sz="1600" dirty="0"/>
              <a:t>.</a:t>
            </a:r>
            <a:r>
              <a:rPr lang="en-US" sz="1600" dirty="0" err="1"/>
              <a:t>edu</a:t>
            </a:r>
            <a:r>
              <a:rPr lang="ru-RU" sz="1600" dirty="0"/>
              <a:t>/</a:t>
            </a:r>
            <a:r>
              <a:rPr lang="en-US" sz="1600" dirty="0" err="1"/>
              <a:t>afs</a:t>
            </a:r>
            <a:r>
              <a:rPr lang="ru-RU" sz="1600" dirty="0"/>
              <a:t>/</a:t>
            </a:r>
            <a:r>
              <a:rPr lang="en-US" sz="1600" dirty="0" err="1"/>
              <a:t>cs</a:t>
            </a:r>
            <a:r>
              <a:rPr lang="ru-RU" sz="1600" dirty="0"/>
              <a:t>/</a:t>
            </a:r>
            <a:r>
              <a:rPr lang="en-US" sz="1600" dirty="0"/>
              <a:t>project</a:t>
            </a:r>
            <a:r>
              <a:rPr lang="ru-RU" sz="1600" dirty="0"/>
              <a:t>/</a:t>
            </a:r>
            <a:r>
              <a:rPr lang="en-US" sz="1600" dirty="0"/>
              <a:t>PIE</a:t>
            </a:r>
            <a:r>
              <a:rPr lang="ru-RU" sz="1600" dirty="0"/>
              <a:t>/</a:t>
            </a:r>
            <a:r>
              <a:rPr lang="en-US" sz="1600" dirty="0" err="1"/>
              <a:t>MultiPie</a:t>
            </a:r>
            <a:r>
              <a:rPr lang="ru-RU" sz="1600" dirty="0"/>
              <a:t>/</a:t>
            </a:r>
            <a:r>
              <a:rPr lang="en-US" sz="1600" dirty="0"/>
              <a:t>Multi</a:t>
            </a:r>
            <a:r>
              <a:rPr lang="ru-RU" sz="1600" dirty="0"/>
              <a:t>-</a:t>
            </a:r>
            <a:r>
              <a:rPr lang="en-US" sz="1600" dirty="0"/>
              <a:t>Pie</a:t>
            </a:r>
            <a:r>
              <a:rPr lang="ru-RU" sz="1600" dirty="0"/>
              <a:t>/</a:t>
            </a:r>
            <a:r>
              <a:rPr lang="en-US" sz="1600" dirty="0"/>
              <a:t>Home</a:t>
            </a:r>
            <a:r>
              <a:rPr lang="ru-RU" sz="1600" dirty="0"/>
              <a:t>.</a:t>
            </a:r>
            <a:r>
              <a:rPr lang="en-US" sz="1600" dirty="0"/>
              <a:t>html</a:t>
            </a:r>
            <a:endParaRPr lang="ru-RU" sz="1600" dirty="0"/>
          </a:p>
        </p:txBody>
      </p:sp>
      <p:pic>
        <p:nvPicPr>
          <p:cNvPr id="13" name="Рисунок 12" descr="a.png"/>
          <p:cNvPicPr/>
          <p:nvPr/>
        </p:nvPicPr>
        <p:blipFill>
          <a:blip r:embed="rId2" cstate="print"/>
          <a:stretch>
            <a:fillRect/>
          </a:stretch>
        </p:blipFill>
        <p:spPr bwMode="auto">
          <a:xfrm>
            <a:off x="611560" y="1772812"/>
            <a:ext cx="2199654" cy="1695878"/>
          </a:xfrm>
          <a:prstGeom prst="rect">
            <a:avLst/>
          </a:prstGeom>
        </p:spPr>
      </p:pic>
      <p:pic>
        <p:nvPicPr>
          <p:cNvPr id="14" name="Рисунок 13" descr="b.png"/>
          <p:cNvPicPr/>
          <p:nvPr/>
        </p:nvPicPr>
        <p:blipFill>
          <a:blip r:embed="rId3" cstate="print"/>
          <a:stretch>
            <a:fillRect/>
          </a:stretch>
        </p:blipFill>
        <p:spPr bwMode="auto">
          <a:xfrm>
            <a:off x="3419872" y="1772812"/>
            <a:ext cx="2199600" cy="1695878"/>
          </a:xfrm>
          <a:prstGeom prst="rect">
            <a:avLst/>
          </a:prstGeom>
        </p:spPr>
      </p:pic>
      <p:pic>
        <p:nvPicPr>
          <p:cNvPr id="15" name="Рисунок 14" descr="c.png"/>
          <p:cNvPicPr/>
          <p:nvPr/>
        </p:nvPicPr>
        <p:blipFill>
          <a:blip r:embed="rId4" cstate="print"/>
          <a:stretch>
            <a:fillRect/>
          </a:stretch>
        </p:blipFill>
        <p:spPr bwMode="auto">
          <a:xfrm>
            <a:off x="6300192" y="1772812"/>
            <a:ext cx="2199600" cy="1695878"/>
          </a:xfrm>
          <a:prstGeom prst="rect">
            <a:avLst/>
          </a:prstGeom>
        </p:spPr>
      </p:pic>
      <p:pic>
        <p:nvPicPr>
          <p:cNvPr id="16" name="Рисунок 15" descr="d.png"/>
          <p:cNvPicPr/>
          <p:nvPr/>
        </p:nvPicPr>
        <p:blipFill>
          <a:blip r:embed="rId5" cstate="print"/>
          <a:stretch>
            <a:fillRect/>
          </a:stretch>
        </p:blipFill>
        <p:spPr bwMode="auto">
          <a:xfrm>
            <a:off x="611560" y="4005060"/>
            <a:ext cx="2199654" cy="1695878"/>
          </a:xfrm>
          <a:prstGeom prst="rect">
            <a:avLst/>
          </a:prstGeom>
        </p:spPr>
      </p:pic>
      <p:pic>
        <p:nvPicPr>
          <p:cNvPr id="17" name="Рисунок 16" descr="e.png"/>
          <p:cNvPicPr/>
          <p:nvPr/>
        </p:nvPicPr>
        <p:blipFill>
          <a:blip r:embed="rId6" cstate="print"/>
          <a:stretch>
            <a:fillRect/>
          </a:stretch>
        </p:blipFill>
        <p:spPr bwMode="auto">
          <a:xfrm>
            <a:off x="3419872" y="4005060"/>
            <a:ext cx="2199600" cy="1695878"/>
          </a:xfrm>
          <a:prstGeom prst="rect">
            <a:avLst/>
          </a:prstGeom>
        </p:spPr>
      </p:pic>
      <p:pic>
        <p:nvPicPr>
          <p:cNvPr id="18" name="Рисунок 17" descr="f.png"/>
          <p:cNvPicPr/>
          <p:nvPr/>
        </p:nvPicPr>
        <p:blipFill>
          <a:blip r:embed="rId7" cstate="print"/>
          <a:stretch>
            <a:fillRect/>
          </a:stretch>
        </p:blipFill>
        <p:spPr bwMode="auto">
          <a:xfrm>
            <a:off x="6300192" y="4005060"/>
            <a:ext cx="2199600" cy="1695878"/>
          </a:xfrm>
          <a:prstGeom prst="rect">
            <a:avLst/>
          </a:prstGeom>
        </p:spPr>
      </p:pic>
      <p:sp>
        <p:nvSpPr>
          <p:cNvPr id="19" name="Прямоугольник 18"/>
          <p:cNvSpPr/>
          <p:nvPr/>
        </p:nvSpPr>
        <p:spPr>
          <a:xfrm>
            <a:off x="943027" y="3491716"/>
            <a:ext cx="161274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/>
              <a:t>а) Спокойствие</a:t>
            </a:r>
            <a:endParaRPr lang="ru-RU" sz="1600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3995936" y="3501008"/>
            <a:ext cx="111133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/>
              <a:t>б) Улыбка</a:t>
            </a:r>
            <a:endParaRPr lang="ru-RU" sz="1600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6732240" y="3501008"/>
            <a:ext cx="141275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/>
              <a:t>в) Удивление</a:t>
            </a:r>
            <a:endParaRPr lang="ru-RU" sz="1600" dirty="0"/>
          </a:p>
        </p:txBody>
      </p:sp>
      <p:sp>
        <p:nvSpPr>
          <p:cNvPr id="22" name="Прямоугольник 21"/>
          <p:cNvSpPr/>
          <p:nvPr/>
        </p:nvSpPr>
        <p:spPr>
          <a:xfrm>
            <a:off x="587743" y="5733256"/>
            <a:ext cx="232807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/>
              <a:t>г) Заинтересованность</a:t>
            </a:r>
            <a:endParaRPr lang="ru-RU" sz="1600" dirty="0"/>
          </a:p>
        </p:txBody>
      </p:sp>
      <p:sp>
        <p:nvSpPr>
          <p:cNvPr id="23" name="Прямоугольник 22"/>
          <p:cNvSpPr/>
          <p:nvPr/>
        </p:nvSpPr>
        <p:spPr>
          <a:xfrm>
            <a:off x="3797888" y="5733256"/>
            <a:ext cx="1422184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/>
              <a:t>д) Презрение</a:t>
            </a:r>
            <a:endParaRPr lang="ru-RU" sz="1600" dirty="0"/>
          </a:p>
        </p:txBody>
      </p:sp>
      <p:sp>
        <p:nvSpPr>
          <p:cNvPr id="24" name="Прямоугольник 23"/>
          <p:cNvSpPr/>
          <p:nvPr/>
        </p:nvSpPr>
        <p:spPr>
          <a:xfrm>
            <a:off x="7020272" y="5733256"/>
            <a:ext cx="88678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600" dirty="0" smtClean="0"/>
              <a:t>е) Крик</a:t>
            </a:r>
            <a:endParaRPr lang="ru-RU" sz="1600" dirty="0"/>
          </a:p>
        </p:txBody>
      </p:sp>
      <p:sp>
        <p:nvSpPr>
          <p:cNvPr id="25" name="Номер слайда 2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10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274638"/>
            <a:ext cx="8928992" cy="850106"/>
          </a:xfrm>
        </p:spPr>
        <p:txBody>
          <a:bodyPr/>
          <a:lstStyle/>
          <a:p>
            <a:pPr algn="ctr"/>
            <a:r>
              <a:rPr lang="ru-RU" dirty="0" smtClean="0"/>
              <a:t>Формирование выборок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107504" y="1447800"/>
            <a:ext cx="8928992" cy="4717504"/>
          </a:xfrm>
        </p:spPr>
        <p:txBody>
          <a:bodyPr>
            <a:normAutofit/>
          </a:bodyPr>
          <a:lstStyle/>
          <a:p>
            <a:r>
              <a:rPr lang="ru-RU" dirty="0" smtClean="0"/>
              <a:t>35000 снимков, отобранных случайным образом, для каждого класса</a:t>
            </a:r>
            <a:endParaRPr lang="en-US" dirty="0" smtClean="0"/>
          </a:p>
          <a:p>
            <a:endParaRPr lang="ru-RU" dirty="0" smtClean="0"/>
          </a:p>
          <a:p>
            <a:r>
              <a:rPr lang="ru-RU" dirty="0" smtClean="0"/>
              <a:t>Разметка: 6 классов для задачи классификации эмоций</a:t>
            </a:r>
            <a:r>
              <a:rPr lang="ru-RU" dirty="0" smtClean="0"/>
              <a:t>,</a:t>
            </a:r>
            <a:endParaRPr lang="ru-RU" dirty="0" smtClean="0"/>
          </a:p>
          <a:p>
            <a:endParaRPr lang="en-US" dirty="0" smtClean="0"/>
          </a:p>
          <a:p>
            <a:r>
              <a:rPr lang="ru-RU" dirty="0" smtClean="0"/>
              <a:t>Угол </a:t>
            </a:r>
            <a:r>
              <a:rPr lang="ru-RU" dirty="0" smtClean="0"/>
              <a:t>обзора камеры: </a:t>
            </a:r>
            <a:r>
              <a:rPr lang="en-US" dirty="0" smtClean="0"/>
              <a:t>[-</a:t>
            </a:r>
            <a:r>
              <a:rPr lang="ru-RU" dirty="0" smtClean="0"/>
              <a:t>45</a:t>
            </a:r>
            <a:r>
              <a:rPr lang="en-US" dirty="0" smtClean="0"/>
              <a:t>, </a:t>
            </a:r>
            <a:r>
              <a:rPr lang="ru-RU" dirty="0" smtClean="0"/>
              <a:t>45</a:t>
            </a:r>
            <a:r>
              <a:rPr lang="en-US" dirty="0" smtClean="0"/>
              <a:t>]</a:t>
            </a:r>
          </a:p>
          <a:p>
            <a:endParaRPr lang="en-US" dirty="0" smtClean="0"/>
          </a:p>
          <a:p>
            <a:r>
              <a:rPr lang="ru-RU" dirty="0" smtClean="0"/>
              <a:t>Тренировочный </a:t>
            </a:r>
            <a:r>
              <a:rPr lang="ru-RU" dirty="0" smtClean="0"/>
              <a:t>и тестовый наборы данных: 80</a:t>
            </a:r>
            <a:r>
              <a:rPr lang="en-US" dirty="0" smtClean="0"/>
              <a:t>/</a:t>
            </a:r>
            <a:r>
              <a:rPr lang="ru-RU" dirty="0" smtClean="0"/>
              <a:t>20 (не содержали одинаковых изображений, а также снимков одного и того же субъекта)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11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188640"/>
            <a:ext cx="8928992" cy="850106"/>
          </a:xfrm>
        </p:spPr>
        <p:txBody>
          <a:bodyPr>
            <a:normAutofit/>
          </a:bodyPr>
          <a:lstStyle/>
          <a:p>
            <a:pPr algn="ctr"/>
            <a:r>
              <a:rPr lang="ru-RU" dirty="0" smtClean="0">
                <a:latin typeface="Calibri" pitchFamily="34" charset="0"/>
              </a:rPr>
              <a:t>Результаты численных экспериментов</a:t>
            </a:r>
            <a:endParaRPr lang="ru-RU" dirty="0">
              <a:latin typeface="Calibri" pitchFamily="34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12</a:t>
            </a:fld>
            <a:endParaRPr lang="ru-RU"/>
          </a:p>
        </p:txBody>
      </p:sp>
      <p:pic>
        <p:nvPicPr>
          <p:cNvPr id="10" name="Рисунок 9" descr="C:\_Repositories\Emotions_Recognition\TrainingHistory\loss.png"/>
          <p:cNvPicPr/>
          <p:nvPr/>
        </p:nvPicPr>
        <p:blipFill>
          <a:blip r:embed="rId2" cstate="print"/>
          <a:stretch>
            <a:fillRect/>
          </a:stretch>
        </p:blipFill>
        <p:spPr bwMode="auto">
          <a:xfrm>
            <a:off x="1907704" y="2708920"/>
            <a:ext cx="5600414" cy="39604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" name="Содержимое 2"/>
          <p:cNvSpPr>
            <a:spLocks noGrp="1"/>
          </p:cNvSpPr>
          <p:nvPr>
            <p:ph sz="quarter" idx="1"/>
          </p:nvPr>
        </p:nvSpPr>
        <p:spPr>
          <a:xfrm>
            <a:off x="107504" y="1196752"/>
            <a:ext cx="8928992" cy="1440160"/>
          </a:xfrm>
        </p:spPr>
        <p:txBody>
          <a:bodyPr>
            <a:normAutofit/>
          </a:bodyPr>
          <a:lstStyle/>
          <a:p>
            <a:pPr algn="just"/>
            <a:r>
              <a:rPr lang="ru-RU" sz="2000" dirty="0" smtClean="0"/>
              <a:t>Доля правильных ответов: </a:t>
            </a:r>
            <a:r>
              <a:rPr lang="ru-RU" sz="2000" dirty="0"/>
              <a:t>92.29</a:t>
            </a:r>
            <a:r>
              <a:rPr lang="ru-RU" sz="2000" dirty="0" smtClean="0"/>
              <a:t>% (около </a:t>
            </a:r>
            <a:r>
              <a:rPr lang="ru-RU" sz="2000" dirty="0" smtClean="0"/>
              <a:t>38800 из 420000 </a:t>
            </a:r>
            <a:r>
              <a:rPr lang="ru-RU" sz="2000" dirty="0" smtClean="0"/>
              <a:t>картинок тестовой выборки </a:t>
            </a:r>
            <a:r>
              <a:rPr lang="ru-RU" sz="2000" dirty="0" smtClean="0"/>
              <a:t>были классифицированы правильно)</a:t>
            </a:r>
            <a:r>
              <a:rPr lang="en-US" sz="2000" dirty="0" smtClean="0"/>
              <a:t>.</a:t>
            </a:r>
            <a:endParaRPr lang="en-US" sz="2000" dirty="0"/>
          </a:p>
          <a:p>
            <a:pPr algn="just"/>
            <a:r>
              <a:rPr lang="ru-RU" sz="2000" dirty="0" smtClean="0"/>
              <a:t>Согласно графику изменения функции потерь, алгоритм сходится, переобучения не происходит. </a:t>
            </a:r>
            <a:endParaRPr lang="en-US" sz="2000" dirty="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274638"/>
            <a:ext cx="8928992" cy="778098"/>
          </a:xfrm>
        </p:spPr>
        <p:txBody>
          <a:bodyPr>
            <a:normAutofit/>
          </a:bodyPr>
          <a:lstStyle/>
          <a:p>
            <a:pPr algn="ctr"/>
            <a:r>
              <a:rPr lang="ru-RU" dirty="0" smtClean="0"/>
              <a:t>Результаты численных </a:t>
            </a:r>
            <a:r>
              <a:rPr lang="ru-RU" dirty="0" smtClean="0"/>
              <a:t>экспериментов</a:t>
            </a:r>
            <a:endParaRPr lang="ru-RU" dirty="0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/>
        </p:nvGraphicFramePr>
        <p:xfrm>
          <a:off x="683565" y="1175373"/>
          <a:ext cx="8064898" cy="5277963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642852"/>
                <a:gridCol w="1410538"/>
                <a:gridCol w="827822"/>
                <a:gridCol w="827822"/>
                <a:gridCol w="827822"/>
                <a:gridCol w="827822"/>
                <a:gridCol w="850110"/>
                <a:gridCol w="850110"/>
              </a:tblGrid>
              <a:tr h="530238">
                <a:tc rowSpan="2"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Классы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 rowSpan="2"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Фактический класс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1588241">
                <a:tc gridSpan="2"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Улыбка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vert="vert27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Удивление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vert="vert27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Презрение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vert="vert27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Заинтересованность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vert="vert27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Крик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vert="vert270" anchor="ctr"/>
                </a:tc>
                <a:tc>
                  <a:txBody>
                    <a:bodyPr/>
                    <a:lstStyle/>
                    <a:p>
                      <a:pPr marL="71755" marR="71755"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Спокойствие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vert="vert270" anchor="ctr"/>
                </a:tc>
              </a:tr>
              <a:tr h="530238">
                <a:tc rowSpan="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Предсказанный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600" dirty="0" smtClean="0">
                          <a:solidFill>
                            <a:srgbClr val="00000A"/>
                          </a:solidFill>
                          <a:latin typeface="+mn-lt"/>
                          <a:ea typeface="Times New Roman"/>
                          <a:cs typeface="Times New Roman"/>
                        </a:rPr>
                        <a:t>класс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n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Улыбка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6471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48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68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8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4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136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/>
                </a:tc>
              </a:tr>
              <a:tr h="51792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Удивление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87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6715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3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1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47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30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  <a:tr h="51792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600" u="sng" dirty="0" smtClean="0"/>
                        <a:t>Презрение</a:t>
                      </a:r>
                      <a:endParaRPr lang="ru-RU" sz="1600" u="sng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102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28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u="sng" dirty="0" smtClean="0">
                          <a:latin typeface="Times New Roman"/>
                          <a:ea typeface="Times New Roman"/>
                          <a:cs typeface="Times New Roman"/>
                        </a:rPr>
                        <a:t>6006</a:t>
                      </a:r>
                      <a:endParaRPr lang="ru-RU" sz="1600" u="sng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u="sng" dirty="0" smtClean="0">
                          <a:latin typeface="Times New Roman"/>
                          <a:ea typeface="Times New Roman"/>
                          <a:cs typeface="Times New Roman"/>
                        </a:rPr>
                        <a:t>556</a:t>
                      </a:r>
                      <a:endParaRPr lang="ru-RU" sz="1600" u="sng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34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61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  <a:tr h="51792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600" u="sng" dirty="0" smtClean="0"/>
                        <a:t>Заинтересованность</a:t>
                      </a:r>
                      <a:endParaRPr lang="ru-RU" sz="1600" u="sng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143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20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u="sng" dirty="0" smtClean="0">
                          <a:latin typeface="Times New Roman"/>
                          <a:ea typeface="Times New Roman"/>
                          <a:cs typeface="Times New Roman"/>
                        </a:rPr>
                        <a:t>749</a:t>
                      </a:r>
                      <a:endParaRPr lang="ru-RU" sz="1600" u="sng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u="sng" dirty="0" smtClean="0">
                          <a:latin typeface="Times New Roman"/>
                          <a:ea typeface="Times New Roman"/>
                          <a:cs typeface="Times New Roman"/>
                        </a:rPr>
                        <a:t>6112</a:t>
                      </a:r>
                      <a:endParaRPr lang="ru-RU" sz="1600" u="sng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12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184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  <a:tr h="51792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Крик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53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98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48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22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6903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26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  <a:tr h="517929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600" dirty="0" smtClean="0"/>
                        <a:t>Спокойствие</a:t>
                      </a:r>
                      <a:endParaRPr lang="ru-RU" sz="16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144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b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91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126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301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6563</a:t>
                      </a:r>
                      <a:endParaRPr lang="ru-RU" sz="1600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</a:tbl>
          </a:graphicData>
        </a:graphic>
      </p:graphicFrame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13</a:t>
            </a:fld>
            <a:endParaRPr lang="ru-RU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188640"/>
            <a:ext cx="8928992" cy="850106"/>
          </a:xfrm>
        </p:spPr>
        <p:txBody>
          <a:bodyPr>
            <a:normAutofit/>
          </a:bodyPr>
          <a:lstStyle/>
          <a:p>
            <a:pPr algn="ctr"/>
            <a:r>
              <a:rPr lang="ru-RU" dirty="0" smtClean="0">
                <a:latin typeface="Calibri" pitchFamily="34" charset="0"/>
              </a:rPr>
              <a:t>Результаты численных экспериментов</a:t>
            </a:r>
            <a:endParaRPr lang="ru-RU" dirty="0">
              <a:latin typeface="Calibri" pitchFamily="34" charset="0"/>
            </a:endParaRP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14</a:t>
            </a:fld>
            <a:endParaRPr lang="ru-RU"/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/>
        </p:nvGraphicFramePr>
        <p:xfrm>
          <a:off x="683569" y="1196752"/>
          <a:ext cx="7992887" cy="5256583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110123"/>
                <a:gridCol w="2294255"/>
                <a:gridCol w="1628181"/>
                <a:gridCol w="1480164"/>
                <a:gridCol w="1480164"/>
              </a:tblGrid>
              <a:tr h="658548">
                <a:tc rowSpan="2" gridSpan="2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 smtClean="0"/>
                        <a:t>Анализ ошибок</a:t>
                      </a:r>
                      <a:endParaRPr lang="ru-RU" sz="18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 rowSpan="2"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 smtClean="0"/>
                        <a:t>Метрики качества</a:t>
                      </a:r>
                      <a:endParaRPr lang="ru-RU" sz="18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</a:tr>
              <a:tr h="971112">
                <a:tc gridSpan="2"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 smtClean="0"/>
                        <a:t>Точность</a:t>
                      </a:r>
                      <a:endParaRPr lang="ru-RU" sz="18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 err="1" smtClean="0"/>
                        <a:t>Полность</a:t>
                      </a:r>
                      <a:endParaRPr lang="ru-RU" sz="18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8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F-</a:t>
                      </a:r>
                      <a:r>
                        <a:rPr lang="ru-RU" sz="18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мера</a:t>
                      </a:r>
                      <a:endParaRPr lang="ru-RU" sz="18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  <a:tr h="658548">
                <a:tc rowSpan="6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 smtClean="0"/>
                        <a:t>Классы</a:t>
                      </a:r>
                      <a:endParaRPr lang="ru-RU" sz="18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 smtClean="0"/>
                        <a:t>Улыбка</a:t>
                      </a:r>
                      <a:endParaRPr lang="ru-RU" sz="18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0,96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0,82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0,94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  <a:tr h="59367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 smtClean="0"/>
                        <a:t>Удивление</a:t>
                      </a:r>
                      <a:endParaRPr lang="ru-RU" sz="18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0,98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0,96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0,97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  <a:tr h="59367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u="sng" dirty="0" smtClean="0"/>
                        <a:t>Презрение</a:t>
                      </a:r>
                      <a:endParaRPr lang="ru-RU" sz="1800" u="sng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u="sng" dirty="0" smtClean="0">
                          <a:latin typeface="Times New Roman"/>
                          <a:ea typeface="Times New Roman"/>
                          <a:cs typeface="Times New Roman"/>
                        </a:rPr>
                        <a:t>0,89</a:t>
                      </a:r>
                      <a:endParaRPr lang="ru-RU" sz="1600" i="1" u="sng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u="sng" dirty="0" smtClean="0">
                          <a:latin typeface="Times New Roman"/>
                          <a:ea typeface="Times New Roman"/>
                          <a:cs typeface="Times New Roman"/>
                        </a:rPr>
                        <a:t>0,86</a:t>
                      </a:r>
                      <a:endParaRPr lang="ru-RU" sz="1600" i="1" u="sng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u="sng" dirty="0" smtClean="0">
                          <a:latin typeface="Times New Roman"/>
                          <a:ea typeface="Times New Roman"/>
                          <a:cs typeface="Times New Roman"/>
                        </a:rPr>
                        <a:t>0,87</a:t>
                      </a:r>
                      <a:endParaRPr lang="ru-RU" sz="1600" i="1" u="sng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  <a:tr h="59367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u="sng" dirty="0" smtClean="0"/>
                        <a:t>Заинтересованность</a:t>
                      </a:r>
                      <a:endParaRPr lang="ru-RU" sz="1800" u="sng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u="sng" dirty="0" smtClean="0">
                          <a:latin typeface="Times New Roman"/>
                          <a:ea typeface="Times New Roman"/>
                          <a:cs typeface="Times New Roman"/>
                        </a:rPr>
                        <a:t>0,85</a:t>
                      </a:r>
                      <a:endParaRPr lang="ru-RU" sz="1600" i="1" u="sng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u="sng" dirty="0" smtClean="0">
                          <a:latin typeface="Times New Roman"/>
                          <a:ea typeface="Times New Roman"/>
                          <a:cs typeface="Times New Roman"/>
                        </a:rPr>
                        <a:t>0,87</a:t>
                      </a:r>
                      <a:endParaRPr lang="ru-RU" sz="1600" i="1" u="sng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u="sng" dirty="0" smtClean="0">
                          <a:latin typeface="Times New Roman"/>
                          <a:ea typeface="Times New Roman"/>
                          <a:cs typeface="Times New Roman"/>
                        </a:rPr>
                        <a:t>0,86</a:t>
                      </a:r>
                      <a:endParaRPr lang="ru-RU" sz="1600" i="1" u="sng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  <a:tr h="59367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 smtClean="0"/>
                        <a:t>Крик</a:t>
                      </a:r>
                      <a:endParaRPr lang="ru-RU" sz="18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0,97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0,99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0,98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  <a:tr h="593675">
                <a:tc v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ru-RU" sz="1800" dirty="0" smtClean="0"/>
                        <a:t>Спокойствие</a:t>
                      </a:r>
                      <a:endParaRPr lang="ru-RU" sz="1800" dirty="0">
                        <a:solidFill>
                          <a:srgbClr val="00000A"/>
                        </a:solidFill>
                        <a:latin typeface="+mj-lt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0,91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0,92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600" dirty="0" smtClean="0">
                          <a:latin typeface="Times New Roman"/>
                          <a:ea typeface="Times New Roman"/>
                          <a:cs typeface="Times New Roman"/>
                        </a:rPr>
                        <a:t>0,92</a:t>
                      </a:r>
                      <a:endParaRPr lang="ru-RU" sz="1600" i="1" dirty="0">
                        <a:latin typeface="Times New Roman"/>
                        <a:ea typeface="Times New Roman"/>
                        <a:cs typeface="Times New Roman"/>
                      </a:endParaRPr>
                    </a:p>
                  </a:txBody>
                  <a:tcPr marL="32385" marR="34925" marT="34925" marB="349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274638"/>
            <a:ext cx="8928992" cy="850106"/>
          </a:xfrm>
        </p:spPr>
        <p:txBody>
          <a:bodyPr>
            <a:normAutofit/>
          </a:bodyPr>
          <a:lstStyle/>
          <a:p>
            <a:pPr algn="ctr"/>
            <a:r>
              <a:rPr lang="ru-RU" dirty="0" err="1" smtClean="0">
                <a:latin typeface="Calibri" pitchFamily="34" charset="0"/>
              </a:rPr>
              <a:t>Труднораспознаваемые</a:t>
            </a:r>
            <a:r>
              <a:rPr lang="ru-RU" dirty="0" smtClean="0">
                <a:latin typeface="Calibri" pitchFamily="34" charset="0"/>
              </a:rPr>
              <a:t> </a:t>
            </a:r>
            <a:r>
              <a:rPr lang="ru-RU" dirty="0" smtClean="0">
                <a:latin typeface="Calibri" pitchFamily="34" charset="0"/>
              </a:rPr>
              <a:t>классы эмоций</a:t>
            </a:r>
            <a:endParaRPr lang="ru-RU" dirty="0">
              <a:latin typeface="Calibri" pitchFamily="34" charset="0"/>
            </a:endParaRPr>
          </a:p>
        </p:txBody>
      </p:sp>
      <p:pic>
        <p:nvPicPr>
          <p:cNvPr id="28679" name="Picture 7" descr="C:\Users\User\Desktop\255_02_03_080_07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4392" y="2082334"/>
            <a:ext cx="3739576" cy="2880320"/>
          </a:xfrm>
          <a:prstGeom prst="rect">
            <a:avLst/>
          </a:prstGeom>
          <a:noFill/>
        </p:spPr>
      </p:pic>
      <p:pic>
        <p:nvPicPr>
          <p:cNvPr id="28680" name="Picture 8" descr="C:\Users\User\Desktop\255_03_03_080_07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932040" y="2082334"/>
            <a:ext cx="3723736" cy="2880320"/>
          </a:xfrm>
          <a:prstGeom prst="rect">
            <a:avLst/>
          </a:prstGeom>
          <a:noFill/>
        </p:spPr>
      </p:pic>
      <p:sp>
        <p:nvSpPr>
          <p:cNvPr id="14" name="TextBox 13"/>
          <p:cNvSpPr txBox="1"/>
          <p:nvPr/>
        </p:nvSpPr>
        <p:spPr>
          <a:xfrm>
            <a:off x="4932040" y="5013176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/>
              <a:t>б</a:t>
            </a:r>
            <a:r>
              <a:rPr lang="ru-RU" sz="2000" dirty="0" smtClean="0"/>
              <a:t>) Презрение</a:t>
            </a:r>
            <a:endParaRPr lang="ru-RU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539552" y="5013176"/>
            <a:ext cx="37444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/>
              <a:t>а</a:t>
            </a:r>
            <a:r>
              <a:rPr lang="ru-RU" sz="2000" dirty="0" smtClean="0"/>
              <a:t>) Заинтересованность</a:t>
            </a:r>
            <a:endParaRPr lang="ru-RU" sz="20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260648"/>
            <a:ext cx="8928992" cy="792088"/>
          </a:xfrm>
        </p:spPr>
        <p:txBody>
          <a:bodyPr>
            <a:normAutofit/>
          </a:bodyPr>
          <a:lstStyle/>
          <a:p>
            <a:pPr algn="ctr"/>
            <a:r>
              <a:rPr lang="ru-RU" dirty="0" smtClean="0">
                <a:latin typeface="Calibri" pitchFamily="34" charset="0"/>
              </a:rPr>
              <a:t>Предварительные результаты работы</a:t>
            </a:r>
            <a:endParaRPr lang="ru-RU" dirty="0"/>
          </a:p>
        </p:txBody>
      </p:sp>
      <p:sp>
        <p:nvSpPr>
          <p:cNvPr id="5" name="Содержимое 2"/>
          <p:cNvSpPr>
            <a:spLocks noGrp="1"/>
          </p:cNvSpPr>
          <p:nvPr>
            <p:ph sz="quarter" idx="1"/>
          </p:nvPr>
        </p:nvSpPr>
        <p:spPr>
          <a:xfrm>
            <a:off x="107504" y="1412776"/>
            <a:ext cx="8928992" cy="4752528"/>
          </a:xfrm>
        </p:spPr>
        <p:txBody>
          <a:bodyPr>
            <a:normAutofit lnSpcReduction="10000"/>
          </a:bodyPr>
          <a:lstStyle/>
          <a:p>
            <a:pPr algn="just"/>
            <a:r>
              <a:rPr lang="ru-RU" sz="2200" dirty="0" smtClean="0"/>
              <a:t>Разработаны </a:t>
            </a:r>
            <a:r>
              <a:rPr lang="ru-RU" sz="2200" dirty="0" smtClean="0"/>
              <a:t>алгоритмы определения лица человека, детектирования улыбки и распознавания эмоций</a:t>
            </a:r>
            <a:endParaRPr lang="en-US" sz="2200" dirty="0" smtClean="0"/>
          </a:p>
          <a:p>
            <a:pPr algn="just"/>
            <a:endParaRPr lang="ru-RU" sz="2200" dirty="0" smtClean="0"/>
          </a:p>
          <a:p>
            <a:pPr algn="just"/>
            <a:r>
              <a:rPr lang="ru-RU" sz="2200" dirty="0" smtClean="0"/>
              <a:t>Доля правильных ответов алгоритма классификации эмоций: </a:t>
            </a:r>
            <a:r>
              <a:rPr lang="ru-RU" sz="2200" dirty="0"/>
              <a:t>92.29</a:t>
            </a:r>
            <a:r>
              <a:rPr lang="ru-RU" sz="2200" dirty="0" smtClean="0"/>
              <a:t>%</a:t>
            </a:r>
            <a:r>
              <a:rPr lang="en-US" sz="2200" dirty="0" smtClean="0"/>
              <a:t>.</a:t>
            </a:r>
            <a:endParaRPr lang="en-US" sz="2200" dirty="0"/>
          </a:p>
          <a:p>
            <a:pPr algn="just"/>
            <a:endParaRPr lang="en-US" sz="2200" dirty="0"/>
          </a:p>
          <a:p>
            <a:r>
              <a:rPr lang="ru-RU" sz="2200" dirty="0" smtClean="0"/>
              <a:t>Значение </a:t>
            </a:r>
            <a:r>
              <a:rPr lang="en-US" sz="2200" dirty="0" smtClean="0"/>
              <a:t>F-</a:t>
            </a:r>
            <a:r>
              <a:rPr lang="ru-RU" sz="2200" dirty="0" smtClean="0"/>
              <a:t>меры превысило 0.85 для каждого класса, что говорит о высоком качестве работы алгоритма. </a:t>
            </a:r>
            <a:endParaRPr lang="en-US" sz="2200" dirty="0">
              <a:latin typeface="Calibri" pitchFamily="34" charset="0"/>
            </a:endParaRPr>
          </a:p>
          <a:p>
            <a:pPr algn="just"/>
            <a:endParaRPr lang="ru-RU" sz="2200" dirty="0">
              <a:latin typeface="Calibri" pitchFamily="34" charset="0"/>
            </a:endParaRPr>
          </a:p>
          <a:p>
            <a:pPr algn="just"/>
            <a:r>
              <a:rPr lang="ru-RU" sz="2200" dirty="0" smtClean="0"/>
              <a:t>Наиболее трудно распознаваемые типы эмоций – «Заинтересованность» и «Презрение». Это объясняется схожестью многих представленных базе экземпляров этих классов.</a:t>
            </a:r>
          </a:p>
          <a:p>
            <a:pPr algn="just">
              <a:buNone/>
            </a:pPr>
            <a:endParaRPr lang="ru-RU" dirty="0" smtClean="0"/>
          </a:p>
        </p:txBody>
      </p:sp>
      <p:sp>
        <p:nvSpPr>
          <p:cNvPr id="11" name="TextBox 10"/>
          <p:cNvSpPr txBox="1"/>
          <p:nvPr/>
        </p:nvSpPr>
        <p:spPr>
          <a:xfrm>
            <a:off x="467544" y="4149080"/>
            <a:ext cx="7632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16</a:t>
            </a:fld>
            <a:endParaRPr lang="ru-RU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260648"/>
            <a:ext cx="8928992" cy="792088"/>
          </a:xfrm>
        </p:spPr>
        <p:txBody>
          <a:bodyPr>
            <a:normAutofit/>
          </a:bodyPr>
          <a:lstStyle/>
          <a:p>
            <a:pPr algn="ctr"/>
            <a:r>
              <a:rPr lang="ru-RU" dirty="0" smtClean="0"/>
              <a:t>Развитие работы</a:t>
            </a:r>
            <a:endParaRPr lang="ru-RU" dirty="0"/>
          </a:p>
        </p:txBody>
      </p:sp>
      <p:sp>
        <p:nvSpPr>
          <p:cNvPr id="5" name="Содержимое 2"/>
          <p:cNvSpPr>
            <a:spLocks noGrp="1"/>
          </p:cNvSpPr>
          <p:nvPr>
            <p:ph sz="quarter" idx="1"/>
          </p:nvPr>
        </p:nvSpPr>
        <p:spPr>
          <a:xfrm>
            <a:off x="107504" y="1340768"/>
            <a:ext cx="8928992" cy="1656184"/>
          </a:xfrm>
        </p:spPr>
        <p:txBody>
          <a:bodyPr>
            <a:normAutofit lnSpcReduction="10000"/>
          </a:bodyPr>
          <a:lstStyle/>
          <a:p>
            <a:r>
              <a:rPr lang="ru-RU" sz="2400" dirty="0" smtClean="0"/>
              <a:t>Тестирование на </a:t>
            </a:r>
            <a:r>
              <a:rPr lang="ru-RU" sz="2400" dirty="0" smtClean="0"/>
              <a:t>других базах </a:t>
            </a:r>
            <a:r>
              <a:rPr lang="ru-RU" sz="2400" dirty="0" smtClean="0"/>
              <a:t>изображений</a:t>
            </a:r>
            <a:endParaRPr lang="ru-RU" sz="2400" dirty="0" smtClean="0"/>
          </a:p>
          <a:p>
            <a:r>
              <a:rPr lang="ru-RU" sz="2400" dirty="0" smtClean="0"/>
              <a:t>Апробация </a:t>
            </a:r>
            <a:r>
              <a:rPr lang="ru-RU" sz="2400" dirty="0" smtClean="0"/>
              <a:t>алгоритма на снимках, полученных с реальных камер видеонаблюдения</a:t>
            </a:r>
          </a:p>
          <a:p>
            <a:r>
              <a:rPr lang="ru-RU" sz="2400" dirty="0" smtClean="0"/>
              <a:t>Внедрение </a:t>
            </a:r>
            <a:r>
              <a:rPr lang="ru-RU" sz="2400" dirty="0" smtClean="0"/>
              <a:t>алгоритма в приложения реального времени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67544" y="4149080"/>
            <a:ext cx="7632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dirty="0"/>
          </a:p>
        </p:txBody>
      </p:sp>
      <p:pic>
        <p:nvPicPr>
          <p:cNvPr id="3074" name="Picture 2" descr="C:\_Repositories\Emotions_Recognition\Theory\Картинки для статей и презентаций\20-emotion-recognition-apis-nordic-api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59632" y="3140968"/>
            <a:ext cx="6608178" cy="3456384"/>
          </a:xfrm>
          <a:prstGeom prst="rect">
            <a:avLst/>
          </a:prstGeom>
          <a:noFill/>
        </p:spPr>
      </p:pic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17</a:t>
            </a:fld>
            <a:endParaRPr lang="ru-RU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274638"/>
            <a:ext cx="8928992" cy="778098"/>
          </a:xfrm>
        </p:spPr>
        <p:txBody>
          <a:bodyPr/>
          <a:lstStyle/>
          <a:p>
            <a:pPr algn="ctr"/>
            <a:r>
              <a:rPr lang="ru-RU" dirty="0" smtClean="0"/>
              <a:t>Постановка задачи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107504" y="1412776"/>
            <a:ext cx="8928992" cy="5112568"/>
          </a:xfrm>
        </p:spPr>
        <p:txBody>
          <a:bodyPr/>
          <a:lstStyle/>
          <a:p>
            <a:pPr algn="just"/>
            <a:r>
              <a:rPr lang="ru-RU" u="sng" dirty="0" smtClean="0"/>
              <a:t>Разработка </a:t>
            </a:r>
            <a:r>
              <a:rPr lang="ru-RU" u="sng" dirty="0" err="1" smtClean="0"/>
              <a:t>кроссплатформенной</a:t>
            </a:r>
            <a:r>
              <a:rPr lang="ru-RU" u="sng" dirty="0" smtClean="0"/>
              <a:t> библиотеки для  </a:t>
            </a:r>
            <a:r>
              <a:rPr lang="ru-RU" u="sng" dirty="0" smtClean="0"/>
              <a:t>классификации </a:t>
            </a:r>
            <a:r>
              <a:rPr lang="ru-RU" u="sng" dirty="0" smtClean="0"/>
              <a:t>эмоций человека по изображению лица</a:t>
            </a:r>
            <a:endParaRPr lang="ru-RU" u="sng" dirty="0"/>
          </a:p>
        </p:txBody>
      </p:sp>
      <p:pic>
        <p:nvPicPr>
          <p:cNvPr id="5" name="Picture 2" descr="C:\Users\User\Desktop\284c12506cd8ee3599a9263aa00ebb4b.jpg"/>
          <p:cNvPicPr>
            <a:picLocks noChangeAspect="1" noChangeArrowheads="1"/>
          </p:cNvPicPr>
          <p:nvPr/>
        </p:nvPicPr>
        <p:blipFill>
          <a:blip r:embed="rId2" cstate="print"/>
          <a:stretch>
            <a:fillRect/>
          </a:stretch>
        </p:blipFill>
        <p:spPr bwMode="auto">
          <a:xfrm>
            <a:off x="395536" y="2739870"/>
            <a:ext cx="8496946" cy="349744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260648"/>
            <a:ext cx="8928992" cy="850106"/>
          </a:xfrm>
        </p:spPr>
        <p:txBody>
          <a:bodyPr>
            <a:normAutofit/>
          </a:bodyPr>
          <a:lstStyle/>
          <a:p>
            <a:pPr algn="ctr"/>
            <a:r>
              <a:rPr lang="ru-RU" dirty="0" smtClean="0">
                <a:latin typeface="Calibri" pitchFamily="34" charset="0"/>
              </a:rPr>
              <a:t>Основные требования</a:t>
            </a:r>
            <a:endParaRPr lang="ru-RU" dirty="0">
              <a:latin typeface="Calibri" pitchFamily="34" charset="0"/>
            </a:endParaRPr>
          </a:p>
        </p:txBody>
      </p:sp>
      <p:sp>
        <p:nvSpPr>
          <p:cNvPr id="3" name="Номер слайда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3</a:t>
            </a:fld>
            <a:endParaRPr lang="ru-RU"/>
          </a:p>
        </p:txBody>
      </p:sp>
      <p:sp>
        <p:nvSpPr>
          <p:cNvPr id="4" name="Содержимое 3"/>
          <p:cNvSpPr>
            <a:spLocks noGrp="1"/>
          </p:cNvSpPr>
          <p:nvPr>
            <p:ph sz="quarter" idx="1"/>
          </p:nvPr>
        </p:nvSpPr>
        <p:spPr>
          <a:xfrm>
            <a:off x="179512" y="1844824"/>
            <a:ext cx="8856984" cy="3960440"/>
          </a:xfrm>
        </p:spPr>
        <p:txBody>
          <a:bodyPr>
            <a:noAutofit/>
          </a:bodyPr>
          <a:lstStyle/>
          <a:p>
            <a:pPr algn="just"/>
            <a:r>
              <a:rPr lang="ru-RU" sz="2400" dirty="0" smtClean="0">
                <a:latin typeface="Calibri" pitchFamily="34" charset="0"/>
              </a:rPr>
              <a:t>Работа в режиме реального времени</a:t>
            </a:r>
          </a:p>
          <a:p>
            <a:pPr algn="just"/>
            <a:endParaRPr lang="ru-RU" sz="2400" dirty="0" smtClean="0">
              <a:latin typeface="Calibri" pitchFamily="34" charset="0"/>
            </a:endParaRPr>
          </a:p>
          <a:p>
            <a:pPr algn="just"/>
            <a:r>
              <a:rPr lang="ru-RU" sz="2400" dirty="0" smtClean="0">
                <a:latin typeface="Calibri" pitchFamily="34" charset="0"/>
              </a:rPr>
              <a:t>Поддержка </a:t>
            </a:r>
            <a:r>
              <a:rPr lang="ru-RU" sz="2400" dirty="0" err="1" smtClean="0">
                <a:latin typeface="Calibri" pitchFamily="34" charset="0"/>
              </a:rPr>
              <a:t>видеопотоков</a:t>
            </a:r>
            <a:r>
              <a:rPr lang="ru-RU" sz="2400" dirty="0" smtClean="0">
                <a:latin typeface="Calibri" pitchFamily="34" charset="0"/>
              </a:rPr>
              <a:t> и статических изображений</a:t>
            </a:r>
            <a:endParaRPr lang="en-US" sz="2400" dirty="0">
              <a:latin typeface="Calibri" pitchFamily="34" charset="0"/>
            </a:endParaRPr>
          </a:p>
          <a:p>
            <a:pPr algn="just"/>
            <a:endParaRPr lang="ru-RU" sz="2400" dirty="0">
              <a:latin typeface="Calibri" pitchFamily="34" charset="0"/>
            </a:endParaRPr>
          </a:p>
          <a:p>
            <a:pPr algn="just"/>
            <a:r>
              <a:rPr lang="ru-RU" sz="2400" dirty="0" smtClean="0">
                <a:latin typeface="Calibri" pitchFamily="34" charset="0"/>
              </a:rPr>
              <a:t>Распознавание спонтанных выражений лица под разными углами обзора камеры</a:t>
            </a:r>
            <a:endParaRPr lang="en-US" sz="2400" dirty="0">
              <a:latin typeface="Calibri" pitchFamily="34" charset="0"/>
            </a:endParaRPr>
          </a:p>
          <a:p>
            <a:pPr algn="just"/>
            <a:endParaRPr lang="ru-RU" sz="2400" dirty="0">
              <a:latin typeface="Calibri" pitchFamily="34" charset="0"/>
            </a:endParaRPr>
          </a:p>
          <a:p>
            <a:pPr algn="just"/>
            <a:r>
              <a:rPr lang="ru-RU" sz="2400" dirty="0" smtClean="0">
                <a:latin typeface="Calibri" pitchFamily="34" charset="0"/>
              </a:rPr>
              <a:t>Устойчивость алгоритма в зависимости от различной степени освещенности сцены, разрешения </a:t>
            </a:r>
            <a:r>
              <a:rPr lang="ru-RU" sz="2400" dirty="0" smtClean="0">
                <a:latin typeface="Calibri" pitchFamily="34" charset="0"/>
              </a:rPr>
              <a:t>и пр.</a:t>
            </a:r>
            <a:endParaRPr lang="en-US" sz="2400" dirty="0">
              <a:latin typeface="Calibri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274638"/>
            <a:ext cx="8928992" cy="778098"/>
          </a:xfrm>
        </p:spPr>
        <p:txBody>
          <a:bodyPr>
            <a:normAutofit/>
          </a:bodyPr>
          <a:lstStyle/>
          <a:p>
            <a:pPr algn="ctr"/>
            <a:r>
              <a:rPr lang="ru-RU" dirty="0" smtClean="0"/>
              <a:t>Области применимости</a:t>
            </a:r>
            <a:endParaRPr lang="ru-RU" dirty="0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107504" y="1196752"/>
            <a:ext cx="8928992" cy="5472608"/>
          </a:xfrm>
        </p:spPr>
        <p:txBody>
          <a:bodyPr>
            <a:normAutofit fontScale="92500" lnSpcReduction="20000"/>
          </a:bodyPr>
          <a:lstStyle/>
          <a:p>
            <a:r>
              <a:rPr lang="ru-RU" dirty="0" smtClean="0"/>
              <a:t>Медицина </a:t>
            </a:r>
            <a:endParaRPr lang="ru-RU" dirty="0" smtClean="0"/>
          </a:p>
          <a:p>
            <a:pPr>
              <a:buNone/>
            </a:pPr>
            <a:r>
              <a:rPr lang="ru-RU" sz="2800" dirty="0" smtClean="0"/>
              <a:t>    </a:t>
            </a:r>
            <a:r>
              <a:rPr lang="ru-RU" sz="1700" dirty="0" smtClean="0"/>
              <a:t>(клиническая психология, психиатрия)</a:t>
            </a:r>
            <a:endParaRPr lang="ru-RU" sz="1700" dirty="0" smtClean="0"/>
          </a:p>
          <a:p>
            <a:endParaRPr lang="ru-RU" dirty="0" smtClean="0"/>
          </a:p>
          <a:p>
            <a:r>
              <a:rPr lang="ru-RU" dirty="0" smtClean="0"/>
              <a:t>Безопасность</a:t>
            </a:r>
          </a:p>
          <a:p>
            <a:pPr>
              <a:buNone/>
            </a:pPr>
            <a:r>
              <a:rPr lang="ru-RU" sz="1700" dirty="0" smtClean="0"/>
              <a:t>   </a:t>
            </a:r>
            <a:r>
              <a:rPr lang="ru-RU" sz="1700" dirty="0" smtClean="0"/>
              <a:t>   (</a:t>
            </a:r>
            <a:r>
              <a:rPr lang="ru-RU" sz="1700" dirty="0" smtClean="0"/>
              <a:t>охранные системы для поиска </a:t>
            </a:r>
            <a:r>
              <a:rPr lang="ru-RU" sz="1700" dirty="0" smtClean="0"/>
              <a:t>злоумышленников, </a:t>
            </a:r>
          </a:p>
          <a:p>
            <a:pPr>
              <a:buNone/>
            </a:pPr>
            <a:r>
              <a:rPr lang="ru-RU" sz="1700" dirty="0" smtClean="0"/>
              <a:t> </a:t>
            </a:r>
            <a:r>
              <a:rPr lang="ru-RU" sz="1700" dirty="0" smtClean="0"/>
              <a:t>       борьба с преступностью и терроризмом)</a:t>
            </a:r>
            <a:endParaRPr lang="ru-RU" sz="1700" dirty="0" smtClean="0"/>
          </a:p>
          <a:p>
            <a:endParaRPr lang="ru-RU" dirty="0" smtClean="0"/>
          </a:p>
          <a:p>
            <a:r>
              <a:rPr lang="ru-RU" dirty="0" err="1" smtClean="0"/>
              <a:t>Видеоаналитика</a:t>
            </a:r>
            <a:endParaRPr lang="ru-RU" dirty="0" smtClean="0"/>
          </a:p>
          <a:p>
            <a:pPr>
              <a:buNone/>
            </a:pPr>
            <a:r>
              <a:rPr lang="ru-RU" sz="1800" dirty="0" smtClean="0"/>
              <a:t>      </a:t>
            </a:r>
            <a:r>
              <a:rPr lang="ru-RU" sz="1700" dirty="0" smtClean="0"/>
              <a:t>(анализ рекламы, </a:t>
            </a:r>
            <a:r>
              <a:rPr lang="ru-RU" sz="1700" dirty="0" smtClean="0"/>
              <a:t>оценка работы </a:t>
            </a:r>
            <a:r>
              <a:rPr lang="ru-RU" sz="1700" dirty="0" smtClean="0"/>
              <a:t>персонала при общении с клиентом)</a:t>
            </a:r>
          </a:p>
          <a:p>
            <a:pPr>
              <a:buNone/>
            </a:pPr>
            <a:endParaRPr lang="ru-RU" dirty="0" smtClean="0"/>
          </a:p>
          <a:p>
            <a:r>
              <a:rPr lang="ru-RU" dirty="0" smtClean="0"/>
              <a:t>Сбор статистики</a:t>
            </a:r>
          </a:p>
          <a:p>
            <a:pPr>
              <a:buNone/>
            </a:pPr>
            <a:r>
              <a:rPr lang="ru-RU" sz="1800" dirty="0" smtClean="0"/>
              <a:t>      </a:t>
            </a:r>
            <a:r>
              <a:rPr lang="ru-RU" sz="1700" dirty="0" smtClean="0"/>
              <a:t>(в масштабах ТЦ, города, в местах массового скопления людей)</a:t>
            </a:r>
          </a:p>
          <a:p>
            <a:pPr>
              <a:buNone/>
            </a:pPr>
            <a:endParaRPr lang="ru-RU" dirty="0" smtClean="0"/>
          </a:p>
          <a:p>
            <a:r>
              <a:rPr lang="ru-RU" dirty="0" err="1" smtClean="0"/>
              <a:t>Ритейл</a:t>
            </a:r>
            <a:endParaRPr lang="ru-RU" dirty="0" smtClean="0"/>
          </a:p>
          <a:p>
            <a:pPr>
              <a:buNone/>
            </a:pPr>
            <a:r>
              <a:rPr lang="ru-RU" sz="1800" dirty="0" smtClean="0"/>
              <a:t>      </a:t>
            </a:r>
            <a:r>
              <a:rPr lang="ru-RU" sz="1700" dirty="0" smtClean="0"/>
              <a:t>(в сфере развлекательных услуг)</a:t>
            </a:r>
            <a:endParaRPr lang="ru-RU" sz="1700" dirty="0"/>
          </a:p>
        </p:txBody>
      </p:sp>
      <p:pic>
        <p:nvPicPr>
          <p:cNvPr id="4" name="Picture 2" descr="C:\Users\User\Desktop\vysokiy_uroven_bezopasnosti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524328" y="3429000"/>
            <a:ext cx="936104" cy="936104"/>
          </a:xfrm>
          <a:prstGeom prst="rect">
            <a:avLst/>
          </a:prstGeom>
          <a:noFill/>
        </p:spPr>
      </p:pic>
      <p:pic>
        <p:nvPicPr>
          <p:cNvPr id="5" name="Picture 2" descr="C:\Users\User\Desktop\Pie-Graph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24328" y="4444312"/>
            <a:ext cx="1003902" cy="1072920"/>
          </a:xfrm>
          <a:prstGeom prst="rect">
            <a:avLst/>
          </a:prstGeom>
          <a:noFill/>
        </p:spPr>
      </p:pic>
      <p:pic>
        <p:nvPicPr>
          <p:cNvPr id="6" name="Picture 3" descr="C:\Users\User\Desktop\84628029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236296" y="5414046"/>
            <a:ext cx="1659224" cy="1327322"/>
          </a:xfrm>
          <a:prstGeom prst="rect">
            <a:avLst/>
          </a:prstGeom>
          <a:noFill/>
        </p:spPr>
      </p:pic>
      <p:pic>
        <p:nvPicPr>
          <p:cNvPr id="7" name="Picture 3" descr="C:\Users\User\Downloads\icons8-mental-health-96.png">
            <a:extLst>
              <a:ext uri="{FF2B5EF4-FFF2-40B4-BE49-F238E27FC236}">
                <a16:creationId xmlns:a16="http://schemas.microsoft.com/office/drawing/2014/main" xmlns="" id="{FC4D3D49-B42E-4492-B906-2A26B5964C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308304" y="980728"/>
            <a:ext cx="1207442" cy="1207438"/>
          </a:xfrm>
          <a:prstGeom prst="rect">
            <a:avLst/>
          </a:prstGeom>
          <a:noFill/>
        </p:spPr>
      </p:pic>
      <p:pic>
        <p:nvPicPr>
          <p:cNvPr id="8" name="Picture 2" descr="C:\Users\User\Downloads\icons8-полицейский-96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380312" y="2149554"/>
            <a:ext cx="1207442" cy="120743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274638"/>
            <a:ext cx="8928992" cy="850106"/>
          </a:xfrm>
        </p:spPr>
        <p:txBody>
          <a:bodyPr/>
          <a:lstStyle/>
          <a:p>
            <a:pPr algn="ctr"/>
            <a:r>
              <a:rPr lang="ru-RU" dirty="0" smtClean="0"/>
              <a:t>Инструменты разработки</a:t>
            </a:r>
            <a:endParaRPr lang="ru-RU" dirty="0"/>
          </a:p>
        </p:txBody>
      </p:sp>
      <p:pic>
        <p:nvPicPr>
          <p:cNvPr id="1026" name="Picture 2" descr="C:\Users\User\Desktop\Caffe logo.png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5614" y="2209358"/>
            <a:ext cx="3312370" cy="1147634"/>
          </a:xfrm>
          <a:prstGeom prst="rect">
            <a:avLst/>
          </a:prstGeom>
          <a:noFill/>
        </p:spPr>
      </p:pic>
      <p:pic>
        <p:nvPicPr>
          <p:cNvPr id="5" name="Picture 5" descr="C:\Users\User\Desktop\python_sh-600x600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34732" y="2636912"/>
            <a:ext cx="2665660" cy="26692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6" descr="C:\Users\User\Desktop\gpu_wide-950x342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43608" y="4266088"/>
            <a:ext cx="3332508" cy="1899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260648"/>
            <a:ext cx="8928992" cy="850106"/>
          </a:xfrm>
        </p:spPr>
        <p:txBody>
          <a:bodyPr>
            <a:normAutofit fontScale="90000"/>
          </a:bodyPr>
          <a:lstStyle/>
          <a:p>
            <a:pPr algn="ctr"/>
            <a:r>
              <a:rPr lang="ru-RU" dirty="0" smtClean="0"/>
              <a:t>Архитектура </a:t>
            </a:r>
            <a:r>
              <a:rPr lang="ru-RU" dirty="0" err="1" smtClean="0"/>
              <a:t>сверточной</a:t>
            </a:r>
            <a:r>
              <a:rPr lang="ru-RU" dirty="0" smtClean="0"/>
              <a:t> </a:t>
            </a:r>
            <a:r>
              <a:rPr lang="ru-RU" dirty="0" smtClean="0"/>
              <a:t>нейронной сети</a:t>
            </a:r>
            <a:endParaRPr lang="ru-RU" dirty="0"/>
          </a:p>
        </p:txBody>
      </p:sp>
      <p:pic>
        <p:nvPicPr>
          <p:cNvPr id="8" name="Рисунок 2" descr="Новый точечный рисунок - копия.bmp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512" y="1941802"/>
            <a:ext cx="8717038" cy="30713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C:\Users\User\Downloads\big_nvidia-dgx-1.jpg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27584" y="2268470"/>
            <a:ext cx="3820304" cy="3968842"/>
          </a:xfrm>
          <a:prstGeom prst="rect">
            <a:avLst/>
          </a:prstGeom>
          <a:noFill/>
        </p:spPr>
      </p:pic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107504" y="188640"/>
            <a:ext cx="8856984" cy="778098"/>
          </a:xfrm>
        </p:spPr>
        <p:txBody>
          <a:bodyPr/>
          <a:lstStyle/>
          <a:p>
            <a:pPr algn="ctr"/>
            <a:r>
              <a:rPr lang="ru-RU" dirty="0" smtClean="0">
                <a:latin typeface="Calibri" pitchFamily="34" charset="0"/>
              </a:rPr>
              <a:t>Обучение и тестирование алгоритма</a:t>
            </a:r>
            <a:endParaRPr lang="ru-RU" dirty="0">
              <a:latin typeface="Calibri" pitchFamily="34" charset="0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7</a:t>
            </a:fld>
            <a:endParaRPr lang="ru-RU"/>
          </a:p>
        </p:txBody>
      </p:sp>
      <p:sp>
        <p:nvSpPr>
          <p:cNvPr id="11" name="Содержимое 10"/>
          <p:cNvSpPr>
            <a:spLocks noGrp="1"/>
          </p:cNvSpPr>
          <p:nvPr>
            <p:ph sz="quarter" idx="1"/>
          </p:nvPr>
        </p:nvSpPr>
        <p:spPr>
          <a:xfrm>
            <a:off x="5076056" y="2852936"/>
            <a:ext cx="3816424" cy="1440160"/>
          </a:xfrm>
        </p:spPr>
        <p:txBody>
          <a:bodyPr>
            <a:noAutofit/>
          </a:bodyPr>
          <a:lstStyle/>
          <a:p>
            <a:r>
              <a:rPr lang="ru-RU" sz="2400" dirty="0" smtClean="0">
                <a:latin typeface="Calibri" pitchFamily="34" charset="0"/>
              </a:rPr>
              <a:t>Обучение: </a:t>
            </a:r>
            <a:r>
              <a:rPr lang="en-US" sz="2400" dirty="0">
                <a:latin typeface="Calibri" pitchFamily="34" charset="0"/>
              </a:rPr>
              <a:t>~</a:t>
            </a:r>
            <a:r>
              <a:rPr lang="ru-RU" sz="2400" dirty="0">
                <a:latin typeface="Calibri" pitchFamily="34" charset="0"/>
              </a:rPr>
              <a:t>45 </a:t>
            </a:r>
            <a:r>
              <a:rPr lang="ru-RU" sz="2400" dirty="0" smtClean="0">
                <a:latin typeface="Calibri" pitchFamily="34" charset="0"/>
              </a:rPr>
              <a:t>мин</a:t>
            </a:r>
            <a:endParaRPr lang="en-US" sz="2400" dirty="0">
              <a:latin typeface="Calibri" pitchFamily="34" charset="0"/>
            </a:endParaRPr>
          </a:p>
          <a:p>
            <a:endParaRPr lang="en-US" sz="2400" dirty="0">
              <a:latin typeface="Calibri" pitchFamily="34" charset="0"/>
            </a:endParaRPr>
          </a:p>
          <a:p>
            <a:r>
              <a:rPr lang="ru-RU" sz="2400" dirty="0" smtClean="0">
                <a:latin typeface="Calibri" pitchFamily="34" charset="0"/>
              </a:rPr>
              <a:t>Тестирование: </a:t>
            </a:r>
            <a:r>
              <a:rPr lang="en-US" sz="2400" dirty="0" smtClean="0">
                <a:latin typeface="Calibri" pitchFamily="34" charset="0"/>
              </a:rPr>
              <a:t>~</a:t>
            </a:r>
            <a:r>
              <a:rPr lang="ru-RU" sz="2400" dirty="0" smtClean="0">
                <a:latin typeface="Calibri" pitchFamily="34" charset="0"/>
              </a:rPr>
              <a:t>9</a:t>
            </a:r>
            <a:r>
              <a:rPr lang="en-US" sz="2400" dirty="0" smtClean="0">
                <a:latin typeface="Calibri" pitchFamily="34" charset="0"/>
              </a:rPr>
              <a:t>-10 </a:t>
            </a:r>
            <a:r>
              <a:rPr lang="ru-RU" sz="2400" dirty="0" smtClean="0">
                <a:latin typeface="Calibri" pitchFamily="34" charset="0"/>
              </a:rPr>
              <a:t>мин</a:t>
            </a:r>
            <a:r>
              <a:rPr lang="en-US" sz="2400" dirty="0" smtClean="0">
                <a:latin typeface="Calibri" pitchFamily="34" charset="0"/>
              </a:rPr>
              <a:t>.</a:t>
            </a:r>
            <a:endParaRPr lang="ru-RU" sz="2400" dirty="0">
              <a:latin typeface="Calibri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79512" y="1280954"/>
            <a:ext cx="878497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2000" dirty="0" smtClean="0">
                <a:latin typeface="+mj-lt"/>
              </a:rPr>
              <a:t>Суперкомпьютер </a:t>
            </a:r>
            <a:r>
              <a:rPr lang="ru-RU" sz="2000" dirty="0" smtClean="0">
                <a:latin typeface="+mj-lt"/>
              </a:rPr>
              <a:t>NVIDIA-DGX-1 </a:t>
            </a:r>
            <a:r>
              <a:rPr lang="ru-RU" sz="2000" dirty="0" err="1" smtClean="0">
                <a:latin typeface="+mj-lt"/>
              </a:rPr>
              <a:t>c</a:t>
            </a:r>
            <a:r>
              <a:rPr lang="ru-RU" sz="2000" dirty="0" smtClean="0">
                <a:latin typeface="+mj-lt"/>
              </a:rPr>
              <a:t> 8 ускорителями NVIDIA </a:t>
            </a:r>
            <a:r>
              <a:rPr lang="ru-RU" sz="2000" dirty="0" err="1" smtClean="0">
                <a:latin typeface="+mj-lt"/>
              </a:rPr>
              <a:t>Tesla</a:t>
            </a:r>
            <a:r>
              <a:rPr lang="ru-RU" sz="2000" dirty="0" smtClean="0">
                <a:latin typeface="+mj-lt"/>
              </a:rPr>
              <a:t> </a:t>
            </a:r>
            <a:r>
              <a:rPr lang="ru-RU" sz="2000" dirty="0" smtClean="0">
                <a:latin typeface="+mj-lt"/>
              </a:rPr>
              <a:t>V100</a:t>
            </a:r>
            <a:r>
              <a:rPr lang="en-US" sz="2000" dirty="0" smtClean="0">
                <a:latin typeface="+mj-lt"/>
              </a:rPr>
              <a:t> </a:t>
            </a:r>
            <a:r>
              <a:rPr lang="ru-RU" sz="2000" dirty="0" smtClean="0">
                <a:latin typeface="+mj-lt"/>
              </a:rPr>
              <a:t>Центра Искусственного Интеллекта и Цифровой Экономики </a:t>
            </a:r>
            <a:r>
              <a:rPr lang="ru-RU" sz="2000" dirty="0" err="1" smtClean="0">
                <a:latin typeface="+mj-lt"/>
              </a:rPr>
              <a:t>ЯрГУ</a:t>
            </a:r>
            <a:r>
              <a:rPr lang="en-US" sz="2000" dirty="0" smtClean="0">
                <a:latin typeface="+mj-lt"/>
              </a:rPr>
              <a:t> </a:t>
            </a:r>
            <a:endParaRPr lang="ru-RU" sz="2000" dirty="0">
              <a:latin typeface="+mj-lt"/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125022" y="5013176"/>
            <a:ext cx="3767458" cy="1290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1"/>
          <p:cNvSpPr>
            <a:spLocks noGrp="1"/>
          </p:cNvSpPr>
          <p:nvPr>
            <p:ph type="title"/>
          </p:nvPr>
        </p:nvSpPr>
        <p:spPr>
          <a:xfrm>
            <a:off x="107504" y="188640"/>
            <a:ext cx="8856984" cy="778098"/>
          </a:xfrm>
        </p:spPr>
        <p:txBody>
          <a:bodyPr/>
          <a:lstStyle/>
          <a:p>
            <a:pPr algn="ctr"/>
            <a:r>
              <a:rPr lang="ru-RU" dirty="0" smtClean="0">
                <a:latin typeface="Calibri" pitchFamily="34" charset="0"/>
              </a:rPr>
              <a:t>Обучение и тестирование алгоритма</a:t>
            </a:r>
            <a:endParaRPr lang="ru-RU" dirty="0">
              <a:latin typeface="Calibri" pitchFamily="34" charset="0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8</a:t>
            </a:fld>
            <a:endParaRPr lang="ru-RU"/>
          </a:p>
        </p:txBody>
      </p:sp>
      <p:sp>
        <p:nvSpPr>
          <p:cNvPr id="11" name="Содержимое 10"/>
          <p:cNvSpPr>
            <a:spLocks noGrp="1"/>
          </p:cNvSpPr>
          <p:nvPr>
            <p:ph sz="quarter" idx="1"/>
          </p:nvPr>
        </p:nvSpPr>
        <p:spPr>
          <a:xfrm>
            <a:off x="4355976" y="1916832"/>
            <a:ext cx="4608512" cy="1368152"/>
          </a:xfrm>
        </p:spPr>
        <p:txBody>
          <a:bodyPr>
            <a:noAutofit/>
          </a:bodyPr>
          <a:lstStyle/>
          <a:p>
            <a:pPr algn="just"/>
            <a:r>
              <a:rPr lang="ru-RU" sz="2400" dirty="0" smtClean="0">
                <a:latin typeface="+mj-lt"/>
              </a:rPr>
              <a:t>960 TFLOPS | 8x </a:t>
            </a:r>
            <a:r>
              <a:rPr lang="en-US" sz="2400" dirty="0" smtClean="0">
                <a:latin typeface="+mj-lt"/>
              </a:rPr>
              <a:t>GPU </a:t>
            </a:r>
            <a:r>
              <a:rPr lang="ru-RU" sz="2400" dirty="0" err="1" smtClean="0">
                <a:latin typeface="+mj-lt"/>
              </a:rPr>
              <a:t>Tesla</a:t>
            </a:r>
            <a:r>
              <a:rPr lang="ru-RU" sz="2400" dirty="0" smtClean="0">
                <a:latin typeface="+mj-lt"/>
              </a:rPr>
              <a:t> V100 </a:t>
            </a:r>
          </a:p>
          <a:p>
            <a:pPr algn="just"/>
            <a:r>
              <a:rPr lang="ru-RU" sz="2400" dirty="0" smtClean="0">
                <a:latin typeface="+mj-lt"/>
              </a:rPr>
              <a:t>Заменяет </a:t>
            </a:r>
            <a:r>
              <a:rPr lang="ru-RU" sz="2400" b="1" dirty="0" smtClean="0">
                <a:latin typeface="+mj-lt"/>
              </a:rPr>
              <a:t>400</a:t>
            </a:r>
            <a:r>
              <a:rPr lang="ru-RU" sz="2400" dirty="0" smtClean="0">
                <a:latin typeface="+mj-lt"/>
              </a:rPr>
              <a:t> традиционных серверов в задачах ИИ</a:t>
            </a:r>
            <a:endParaRPr lang="ru-RU" sz="2400" dirty="0">
              <a:latin typeface="+mj-lt"/>
            </a:endParaRPr>
          </a:p>
        </p:txBody>
      </p:sp>
      <p:pic>
        <p:nvPicPr>
          <p:cNvPr id="6" name="Picture 6" descr="Картинки по запросу DGX-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71166" y="1340768"/>
            <a:ext cx="4184810" cy="1901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Прямоугольник 9"/>
          <p:cNvSpPr/>
          <p:nvPr/>
        </p:nvSpPr>
        <p:spPr>
          <a:xfrm>
            <a:off x="4427984" y="1239143"/>
            <a:ext cx="446449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400" dirty="0" smtClean="0">
                <a:latin typeface="+mj-lt"/>
              </a:rPr>
              <a:t>Суперкомпьютер </a:t>
            </a:r>
            <a:r>
              <a:rPr lang="en-US" sz="2400" dirty="0" smtClean="0">
                <a:latin typeface="+mj-lt"/>
              </a:rPr>
              <a:t>NVIDIA DGX-1</a:t>
            </a:r>
            <a:endParaRPr lang="ru-RU" sz="2400" dirty="0">
              <a:latin typeface="+mj-lt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615610" y="4077072"/>
            <a:ext cx="8060846" cy="2537476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539552" y="3738518"/>
            <a:ext cx="828092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 smtClean="0">
                <a:latin typeface="+mj-lt"/>
              </a:rPr>
              <a:t>Оценка производительности </a:t>
            </a:r>
            <a:r>
              <a:rPr lang="en-US" sz="1600" dirty="0" smtClean="0">
                <a:latin typeface="+mj-lt"/>
              </a:rPr>
              <a:t>NVIDIA DGX-1 </a:t>
            </a:r>
            <a:r>
              <a:rPr lang="ru-RU" sz="1600" dirty="0" smtClean="0">
                <a:latin typeface="+mj-lt"/>
              </a:rPr>
              <a:t>на классическом</a:t>
            </a:r>
            <a:r>
              <a:rPr lang="en-US" sz="1600" dirty="0" smtClean="0">
                <a:latin typeface="+mj-lt"/>
              </a:rPr>
              <a:t> </a:t>
            </a:r>
            <a:r>
              <a:rPr lang="ru-RU" sz="1600" dirty="0" smtClean="0">
                <a:latin typeface="+mj-lt"/>
              </a:rPr>
              <a:t>примере работы сети </a:t>
            </a:r>
            <a:r>
              <a:rPr lang="en-US" sz="1600" dirty="0" smtClean="0">
                <a:latin typeface="+mj-lt"/>
              </a:rPr>
              <a:t>ResNet-50</a:t>
            </a:r>
            <a:endParaRPr lang="ru-RU" sz="1600" dirty="0">
              <a:latin typeface="+mj-l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07504" y="188640"/>
            <a:ext cx="8928992" cy="850106"/>
          </a:xfrm>
        </p:spPr>
        <p:txBody>
          <a:bodyPr/>
          <a:lstStyle/>
          <a:p>
            <a:pPr algn="ctr"/>
            <a:r>
              <a:rPr lang="ru-RU" dirty="0" smtClean="0">
                <a:latin typeface="Calibri" pitchFamily="34" charset="0"/>
              </a:rPr>
              <a:t>База изображений </a:t>
            </a:r>
            <a:r>
              <a:rPr lang="en-US" dirty="0" smtClean="0">
                <a:latin typeface="Calibri" pitchFamily="34" charset="0"/>
              </a:rPr>
              <a:t>Multi-PIE</a:t>
            </a:r>
            <a:endParaRPr lang="ru-RU" dirty="0">
              <a:latin typeface="Calibri" pitchFamily="34" charset="0"/>
            </a:endParaRPr>
          </a:p>
        </p:txBody>
      </p:sp>
      <p:pic>
        <p:nvPicPr>
          <p:cNvPr id="2050" name="Picture 2" descr="C:\Users\User\Desktop\MPIE-Pose3.jpg"/>
          <p:cNvPicPr>
            <a:picLocks noGrp="1" noChangeAspect="1" noChangeArrowheads="1"/>
          </p:cNvPicPr>
          <p:nvPr>
            <p:ph sz="quarter"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46694" y="3068960"/>
            <a:ext cx="6077634" cy="2730384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2771800" y="6309320"/>
            <a:ext cx="60486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http</a:t>
            </a:r>
            <a:r>
              <a:rPr lang="ru-RU" sz="1600" dirty="0"/>
              <a:t>://</a:t>
            </a:r>
            <a:r>
              <a:rPr lang="en-US" sz="1600" dirty="0"/>
              <a:t>www</a:t>
            </a:r>
            <a:r>
              <a:rPr lang="ru-RU" sz="1600" dirty="0"/>
              <a:t>.</a:t>
            </a:r>
            <a:r>
              <a:rPr lang="en-US" sz="1600" dirty="0" err="1"/>
              <a:t>cs</a:t>
            </a:r>
            <a:r>
              <a:rPr lang="ru-RU" sz="1600" dirty="0"/>
              <a:t>.</a:t>
            </a:r>
            <a:r>
              <a:rPr lang="en-US" sz="1600" dirty="0" err="1"/>
              <a:t>cmu</a:t>
            </a:r>
            <a:r>
              <a:rPr lang="ru-RU" sz="1600" dirty="0"/>
              <a:t>.</a:t>
            </a:r>
            <a:r>
              <a:rPr lang="en-US" sz="1600" dirty="0" err="1"/>
              <a:t>edu</a:t>
            </a:r>
            <a:r>
              <a:rPr lang="ru-RU" sz="1600" dirty="0"/>
              <a:t>/</a:t>
            </a:r>
            <a:r>
              <a:rPr lang="en-US" sz="1600" dirty="0" err="1"/>
              <a:t>afs</a:t>
            </a:r>
            <a:r>
              <a:rPr lang="ru-RU" sz="1600" dirty="0"/>
              <a:t>/</a:t>
            </a:r>
            <a:r>
              <a:rPr lang="en-US" sz="1600" dirty="0" err="1"/>
              <a:t>cs</a:t>
            </a:r>
            <a:r>
              <a:rPr lang="ru-RU" sz="1600" dirty="0"/>
              <a:t>/</a:t>
            </a:r>
            <a:r>
              <a:rPr lang="en-US" sz="1600" dirty="0"/>
              <a:t>project</a:t>
            </a:r>
            <a:r>
              <a:rPr lang="ru-RU" sz="1600" dirty="0"/>
              <a:t>/</a:t>
            </a:r>
            <a:r>
              <a:rPr lang="en-US" sz="1600" dirty="0"/>
              <a:t>PIE</a:t>
            </a:r>
            <a:r>
              <a:rPr lang="ru-RU" sz="1600" dirty="0"/>
              <a:t>/</a:t>
            </a:r>
            <a:r>
              <a:rPr lang="en-US" sz="1600" dirty="0" err="1"/>
              <a:t>MultiPie</a:t>
            </a:r>
            <a:r>
              <a:rPr lang="ru-RU" sz="1600" dirty="0"/>
              <a:t>/</a:t>
            </a:r>
            <a:r>
              <a:rPr lang="en-US" sz="1600" dirty="0"/>
              <a:t>Multi</a:t>
            </a:r>
            <a:r>
              <a:rPr lang="ru-RU" sz="1600" dirty="0"/>
              <a:t>-</a:t>
            </a:r>
            <a:r>
              <a:rPr lang="en-US" sz="1600" dirty="0"/>
              <a:t>Pie</a:t>
            </a:r>
            <a:r>
              <a:rPr lang="ru-RU" sz="1600" dirty="0"/>
              <a:t>/</a:t>
            </a:r>
            <a:r>
              <a:rPr lang="en-US" sz="1600" dirty="0"/>
              <a:t>Home</a:t>
            </a:r>
            <a:r>
              <a:rPr lang="ru-RU" sz="1600" dirty="0"/>
              <a:t>.</a:t>
            </a:r>
            <a:r>
              <a:rPr lang="en-US" sz="1600" dirty="0"/>
              <a:t>html</a:t>
            </a:r>
            <a:endParaRPr lang="ru-RU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79512" y="1211268"/>
            <a:ext cx="88569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Arial" pitchFamily="34" charset="0"/>
              <a:buChar char="•"/>
            </a:pPr>
            <a:r>
              <a:rPr lang="ru-RU" sz="2400" dirty="0" smtClean="0">
                <a:latin typeface="Calibri" pitchFamily="34" charset="0"/>
              </a:rPr>
              <a:t>  </a:t>
            </a:r>
            <a:r>
              <a:rPr lang="en-US" sz="2400" dirty="0" smtClean="0">
                <a:latin typeface="Calibri" pitchFamily="34" charset="0"/>
              </a:rPr>
              <a:t>~</a:t>
            </a:r>
            <a:r>
              <a:rPr lang="ru-RU" sz="2400" dirty="0" smtClean="0">
                <a:latin typeface="Calibri" pitchFamily="34" charset="0"/>
              </a:rPr>
              <a:t>750000 </a:t>
            </a:r>
            <a:r>
              <a:rPr lang="ru-RU" sz="2400" dirty="0" smtClean="0">
                <a:latin typeface="Calibri" pitchFamily="34" charset="0"/>
              </a:rPr>
              <a:t>цветных картинок</a:t>
            </a:r>
            <a:endParaRPr lang="en-US" sz="2400" dirty="0" smtClean="0">
              <a:latin typeface="Calibri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400" dirty="0" smtClean="0">
                <a:latin typeface="Calibri" pitchFamily="34" charset="0"/>
              </a:rPr>
              <a:t> </a:t>
            </a:r>
            <a:r>
              <a:rPr lang="ru-RU" sz="2400" dirty="0" smtClean="0">
                <a:latin typeface="Calibri" pitchFamily="34" charset="0"/>
              </a:rPr>
              <a:t>  </a:t>
            </a:r>
            <a:r>
              <a:rPr lang="en-US" sz="2400" dirty="0" smtClean="0">
                <a:latin typeface="Calibri" pitchFamily="34" charset="0"/>
              </a:rPr>
              <a:t>337 </a:t>
            </a:r>
            <a:r>
              <a:rPr lang="ru-RU" sz="2400" dirty="0" smtClean="0">
                <a:latin typeface="Calibri" pitchFamily="34" charset="0"/>
              </a:rPr>
              <a:t>различных людей</a:t>
            </a:r>
            <a:endParaRPr lang="ru-RU" sz="2400" dirty="0" smtClean="0">
              <a:latin typeface="Calibri" pitchFamily="34" charset="0"/>
            </a:endParaRPr>
          </a:p>
          <a:p>
            <a:pPr algn="just">
              <a:buFont typeface="Arial" pitchFamily="34" charset="0"/>
              <a:buChar char="•"/>
            </a:pPr>
            <a:r>
              <a:rPr lang="en-US" sz="2400" dirty="0" smtClean="0">
                <a:latin typeface="Calibri" pitchFamily="34" charset="0"/>
              </a:rPr>
              <a:t>   </a:t>
            </a:r>
            <a:r>
              <a:rPr lang="ru-RU" sz="2400" dirty="0" smtClean="0">
                <a:latin typeface="Calibri" pitchFamily="34" charset="0"/>
              </a:rPr>
              <a:t>различные углы обзора камеры (не более 90°)</a:t>
            </a:r>
          </a:p>
          <a:p>
            <a:pPr algn="just">
              <a:buFont typeface="Arial" pitchFamily="34" charset="0"/>
              <a:buChar char="•"/>
            </a:pPr>
            <a:r>
              <a:rPr lang="ru-RU" sz="2400" dirty="0" smtClean="0">
                <a:latin typeface="Calibri" pitchFamily="34" charset="0"/>
              </a:rPr>
              <a:t> </a:t>
            </a:r>
            <a:r>
              <a:rPr lang="en-US" sz="2400" dirty="0" smtClean="0">
                <a:latin typeface="Calibri" pitchFamily="34" charset="0"/>
              </a:rPr>
              <a:t> </a:t>
            </a:r>
            <a:r>
              <a:rPr lang="ru-RU" sz="2400" dirty="0" smtClean="0">
                <a:latin typeface="Calibri" pitchFamily="34" charset="0"/>
              </a:rPr>
              <a:t> разный уровень освещения сцены </a:t>
            </a:r>
            <a:endParaRPr lang="ru-RU" sz="2400" dirty="0" smtClean="0">
              <a:latin typeface="Calibri" pitchFamily="34" charset="0"/>
            </a:endParaRP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D91311-8E98-4DFA-9807-12B091B08B94}" type="slidenum">
              <a:rPr lang="ru-RU" smtClean="0"/>
              <a:pPr/>
              <a:t>9</a:t>
            </a:fld>
            <a:endParaRPr lang="ru-RU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Справедливость">
  <a:themeElements>
    <a:clrScheme name="Справедливость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Справедливость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Справедливость">
      <a: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tint val="30000"/>
                <a:satMod val="300000"/>
              </a:schemeClr>
              <a:schemeClr val="phClr">
                <a:tint val="40000"/>
                <a:satMod val="200000"/>
              </a:schemeClr>
            </a:duotone>
          </a:blip>
          <a:tile tx="0" ty="0" sx="70000" sy="70000" flip="none" algn="ctr"/>
        </a:blipFill>
        <a:blipFill>
          <a:blip xmlns:r="http://schemas.openxmlformats.org/officeDocument/2006/relationships" r:embed="rId1">
            <a:duotone>
              <a:schemeClr val="phClr">
                <a:shade val="22000"/>
                <a:satMod val="160000"/>
              </a:schemeClr>
              <a:schemeClr val="phClr">
                <a:shade val="45000"/>
                <a:satMod val="100000"/>
              </a:schemeClr>
            </a:duotone>
          </a:blip>
          <a:tile tx="0" ty="0" sx="65000" sy="65000" flip="none" algn="ctr"/>
        </a:blipFill>
      </a:fillStyleLst>
      <a:lnStyleLst>
        <a:ln w="9525" cap="flat" cmpd="sng" algn="ctr">
          <a:solidFill>
            <a:schemeClr val="phClr">
              <a:shade val="60000"/>
              <a:satMod val="110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algn="t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50800" dir="5400000" algn="t" rotWithShape="0">
              <a:srgbClr val="000000">
                <a:alpha val="60000"/>
              </a:srgbClr>
            </a:outerShdw>
          </a:effectLst>
          <a:scene3d>
            <a:camera prst="isometricBottomUp" fov="0">
              <a:rot lat="0" lon="0" rev="0"/>
            </a:camera>
            <a:lightRig rig="soft" dir="b">
              <a:rot lat="0" lon="0" rev="9000000"/>
            </a:lightRig>
          </a:scene3d>
          <a:sp3d contourW="35000" prstMaterial="matte">
            <a:bevelT w="45000" h="38100" prst="convex"/>
            <a:contourClr>
              <a:schemeClr val="phClr">
                <a:tint val="1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65000"/>
              </a:schemeClr>
            </a:gs>
            <a:gs pos="50000">
              <a:schemeClr val="phClr">
                <a:shade val="80000"/>
                <a:satMod val="155000"/>
              </a:schemeClr>
            </a:gs>
            <a:gs pos="100000">
              <a:schemeClr val="phClr">
                <a:tint val="95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tint val="95000"/>
                <a:satMod val="200000"/>
              </a:schemeClr>
              <a:schemeClr val="phClr">
                <a:shade val="80000"/>
                <a:satMod val="100000"/>
              </a:schemeClr>
            </a:duotone>
          </a:blip>
          <a:tile tx="0" ty="0" sx="55000" sy="5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Equity</Template>
  <TotalTime>836</TotalTime>
  <Words>582</Words>
  <Application>Microsoft Office PowerPoint</Application>
  <PresentationFormat>Экран (4:3)</PresentationFormat>
  <Paragraphs>176</Paragraphs>
  <Slides>17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17</vt:i4>
      </vt:variant>
    </vt:vector>
  </HeadingPairs>
  <TitlesOfParts>
    <vt:vector size="18" baseType="lpstr">
      <vt:lpstr>Справедливость</vt:lpstr>
      <vt:lpstr>Разработка алгоритмов прогнозирования индивидуального поведения на основе визуального распознавания эмоций</vt:lpstr>
      <vt:lpstr>Постановка задачи</vt:lpstr>
      <vt:lpstr>Основные требования</vt:lpstr>
      <vt:lpstr>Области применимости</vt:lpstr>
      <vt:lpstr>Инструменты разработки</vt:lpstr>
      <vt:lpstr>Архитектура сверточной нейронной сети</vt:lpstr>
      <vt:lpstr>Обучение и тестирование алгоритма</vt:lpstr>
      <vt:lpstr>Обучение и тестирование алгоритма</vt:lpstr>
      <vt:lpstr>База изображений Multi-PIE</vt:lpstr>
      <vt:lpstr>Виды эмоций</vt:lpstr>
      <vt:lpstr>Формирование выборок</vt:lpstr>
      <vt:lpstr>Результаты численных экспериментов</vt:lpstr>
      <vt:lpstr>Результаты численных экспериментов</vt:lpstr>
      <vt:lpstr>Результаты численных экспериментов</vt:lpstr>
      <vt:lpstr>Труднораспознаваемые классы эмоций</vt:lpstr>
      <vt:lpstr>Предварительные результаты работы</vt:lpstr>
      <vt:lpstr>Развитие работы</vt:lpstr>
    </vt:vector>
  </TitlesOfParts>
  <Company>RePack by SPecialiST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User</dc:creator>
  <cp:lastModifiedBy>User</cp:lastModifiedBy>
  <cp:revision>42</cp:revision>
  <dcterms:created xsi:type="dcterms:W3CDTF">2017-06-23T08:12:45Z</dcterms:created>
  <dcterms:modified xsi:type="dcterms:W3CDTF">2018-05-23T15:53:41Z</dcterms:modified>
</cp:coreProperties>
</file>

<file path=docProps/thumbnail.jpeg>
</file>